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71" r:id="rId12"/>
  </p:sldIdLst>
  <p:sldSz cx="20104100" cy="11309350"/>
  <p:notesSz cx="20104100" cy="113093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948">
          <p15:clr>
            <a:srgbClr val="A4A3A4"/>
          </p15:clr>
        </p15:guide>
        <p15:guide id="2" pos="668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5" roundtripDataSignature="AMtx7mhPbzeQ1YhlkSFqoeWdz09C2SzU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294B"/>
    <a:srgbClr val="8E98B1"/>
    <a:srgbClr val="44E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41"/>
    <p:restoredTop sz="94694"/>
  </p:normalViewPr>
  <p:slideViewPr>
    <p:cSldViewPr snapToGrid="0">
      <p:cViewPr varScale="1">
        <p:scale>
          <a:sx n="89" d="100"/>
          <a:sy n="89" d="100"/>
        </p:scale>
        <p:origin x="480" y="192"/>
      </p:cViewPr>
      <p:guideLst>
        <p:guide orient="horz" pos="2948"/>
        <p:guide pos="6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5" Type="http://customschemas.google.com/relationships/presentationmetadata" Target="metadata"/><Relationship Id="rId2" Type="http://schemas.openxmlformats.org/officeDocument/2006/relationships/slide" Target="slides/slide1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8712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11387138" y="0"/>
            <a:ext cx="8712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659563" y="1414463"/>
            <a:ext cx="6784975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10742613"/>
            <a:ext cx="8712200" cy="56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/>
              <a:t>‹#›</a:t>
            </a:fld>
            <a:endParaRPr sz="12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9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51099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12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8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9:notes"/>
          <p:cNvSpPr txBox="1">
            <a:spLocks noGrp="1"/>
          </p:cNvSpPr>
          <p:nvPr>
            <p:ph type="body" idx="1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obj">
  <p:cSld name="OBJEC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 extrusionOk="0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062A4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7" name="Google Shape;17;p17"/>
          <p:cNvSpPr/>
          <p:nvPr/>
        </p:nvSpPr>
        <p:spPr>
          <a:xfrm>
            <a:off x="1953514" y="9737756"/>
            <a:ext cx="1814830" cy="473075"/>
          </a:xfrm>
          <a:custGeom>
            <a:avLst/>
            <a:gdLst/>
            <a:ahLst/>
            <a:cxnLst/>
            <a:rect l="l" t="t" r="r" b="b"/>
            <a:pathLst>
              <a:path w="1814829" h="473075" extrusionOk="0">
                <a:moveTo>
                  <a:pt x="312318" y="132803"/>
                </a:moveTo>
                <a:lnTo>
                  <a:pt x="305638" y="86804"/>
                </a:lnTo>
                <a:lnTo>
                  <a:pt x="286727" y="49834"/>
                </a:lnTo>
                <a:lnTo>
                  <a:pt x="257263" y="22606"/>
                </a:lnTo>
                <a:lnTo>
                  <a:pt x="228498" y="9982"/>
                </a:lnTo>
                <a:lnTo>
                  <a:pt x="228498" y="132816"/>
                </a:lnTo>
                <a:lnTo>
                  <a:pt x="225869" y="160680"/>
                </a:lnTo>
                <a:lnTo>
                  <a:pt x="217170" y="178104"/>
                </a:lnTo>
                <a:lnTo>
                  <a:pt x="201193" y="187096"/>
                </a:lnTo>
                <a:lnTo>
                  <a:pt x="176720" y="189636"/>
                </a:lnTo>
                <a:lnTo>
                  <a:pt x="84429" y="189636"/>
                </a:lnTo>
                <a:lnTo>
                  <a:pt x="84429" y="75958"/>
                </a:lnTo>
                <a:lnTo>
                  <a:pt x="176720" y="75958"/>
                </a:lnTo>
                <a:lnTo>
                  <a:pt x="201193" y="78511"/>
                </a:lnTo>
                <a:lnTo>
                  <a:pt x="217170" y="87490"/>
                </a:lnTo>
                <a:lnTo>
                  <a:pt x="225869" y="104927"/>
                </a:lnTo>
                <a:lnTo>
                  <a:pt x="228498" y="132816"/>
                </a:lnTo>
                <a:lnTo>
                  <a:pt x="228498" y="9982"/>
                </a:lnTo>
                <a:lnTo>
                  <a:pt x="218897" y="5765"/>
                </a:lnTo>
                <a:lnTo>
                  <a:pt x="173316" y="0"/>
                </a:lnTo>
                <a:lnTo>
                  <a:pt x="0" y="0"/>
                </a:lnTo>
                <a:lnTo>
                  <a:pt x="0" y="377037"/>
                </a:lnTo>
                <a:lnTo>
                  <a:pt x="84404" y="377037"/>
                </a:lnTo>
                <a:lnTo>
                  <a:pt x="84404" y="265061"/>
                </a:lnTo>
                <a:lnTo>
                  <a:pt x="173316" y="265061"/>
                </a:lnTo>
                <a:lnTo>
                  <a:pt x="218897" y="259359"/>
                </a:lnTo>
                <a:lnTo>
                  <a:pt x="257263" y="242671"/>
                </a:lnTo>
                <a:lnTo>
                  <a:pt x="286727" y="215595"/>
                </a:lnTo>
                <a:lnTo>
                  <a:pt x="305638" y="178777"/>
                </a:lnTo>
                <a:lnTo>
                  <a:pt x="312318" y="132803"/>
                </a:lnTo>
                <a:close/>
              </a:path>
              <a:path w="1814829" h="473075" extrusionOk="0">
                <a:moveTo>
                  <a:pt x="595350" y="209359"/>
                </a:moveTo>
                <a:lnTo>
                  <a:pt x="587298" y="162064"/>
                </a:lnTo>
                <a:lnTo>
                  <a:pt x="561721" y="120586"/>
                </a:lnTo>
                <a:lnTo>
                  <a:pt x="521754" y="96659"/>
                </a:lnTo>
                <a:lnTo>
                  <a:pt x="515467" y="95694"/>
                </a:lnTo>
                <a:lnTo>
                  <a:pt x="515467" y="265620"/>
                </a:lnTo>
                <a:lnTo>
                  <a:pt x="509397" y="292392"/>
                </a:lnTo>
                <a:lnTo>
                  <a:pt x="493445" y="308508"/>
                </a:lnTo>
                <a:lnTo>
                  <a:pt x="471068" y="316407"/>
                </a:lnTo>
                <a:lnTo>
                  <a:pt x="445681" y="318503"/>
                </a:lnTo>
                <a:lnTo>
                  <a:pt x="429514" y="317500"/>
                </a:lnTo>
                <a:lnTo>
                  <a:pt x="418096" y="314096"/>
                </a:lnTo>
                <a:lnTo>
                  <a:pt x="411327" y="307835"/>
                </a:lnTo>
                <a:lnTo>
                  <a:pt x="409092" y="298259"/>
                </a:lnTo>
                <a:lnTo>
                  <a:pt x="410603" y="290512"/>
                </a:lnTo>
                <a:lnTo>
                  <a:pt x="415213" y="284759"/>
                </a:lnTo>
                <a:lnTo>
                  <a:pt x="423100" y="280695"/>
                </a:lnTo>
                <a:lnTo>
                  <a:pt x="434428" y="278003"/>
                </a:lnTo>
                <a:lnTo>
                  <a:pt x="515467" y="265620"/>
                </a:lnTo>
                <a:lnTo>
                  <a:pt x="515467" y="95694"/>
                </a:lnTo>
                <a:lnTo>
                  <a:pt x="468160" y="88366"/>
                </a:lnTo>
                <a:lnTo>
                  <a:pt x="413791" y="96367"/>
                </a:lnTo>
                <a:lnTo>
                  <a:pt x="372084" y="119037"/>
                </a:lnTo>
                <a:lnTo>
                  <a:pt x="345351" y="154355"/>
                </a:lnTo>
                <a:lnTo>
                  <a:pt x="335927" y="200342"/>
                </a:lnTo>
                <a:lnTo>
                  <a:pt x="335927" y="206527"/>
                </a:lnTo>
                <a:lnTo>
                  <a:pt x="416394" y="206527"/>
                </a:lnTo>
                <a:lnTo>
                  <a:pt x="416394" y="200342"/>
                </a:lnTo>
                <a:lnTo>
                  <a:pt x="419201" y="182245"/>
                </a:lnTo>
                <a:lnTo>
                  <a:pt x="427863" y="170434"/>
                </a:lnTo>
                <a:lnTo>
                  <a:pt x="442747" y="164007"/>
                </a:lnTo>
                <a:lnTo>
                  <a:pt x="464223" y="162064"/>
                </a:lnTo>
                <a:lnTo>
                  <a:pt x="486232" y="163550"/>
                </a:lnTo>
                <a:lnTo>
                  <a:pt x="502285" y="169316"/>
                </a:lnTo>
                <a:lnTo>
                  <a:pt x="512114" y="181292"/>
                </a:lnTo>
                <a:lnTo>
                  <a:pt x="515442" y="201460"/>
                </a:lnTo>
                <a:lnTo>
                  <a:pt x="515442" y="210464"/>
                </a:lnTo>
                <a:lnTo>
                  <a:pt x="418655" y="225094"/>
                </a:lnTo>
                <a:lnTo>
                  <a:pt x="379907" y="235204"/>
                </a:lnTo>
                <a:lnTo>
                  <a:pt x="351701" y="251968"/>
                </a:lnTo>
                <a:lnTo>
                  <a:pt x="334467" y="275259"/>
                </a:lnTo>
                <a:lnTo>
                  <a:pt x="328625" y="305003"/>
                </a:lnTo>
                <a:lnTo>
                  <a:pt x="335153" y="338759"/>
                </a:lnTo>
                <a:lnTo>
                  <a:pt x="353441" y="363042"/>
                </a:lnTo>
                <a:lnTo>
                  <a:pt x="381546" y="377736"/>
                </a:lnTo>
                <a:lnTo>
                  <a:pt x="417525" y="382663"/>
                </a:lnTo>
                <a:lnTo>
                  <a:pt x="452501" y="378739"/>
                </a:lnTo>
                <a:lnTo>
                  <a:pt x="479564" y="368515"/>
                </a:lnTo>
                <a:lnTo>
                  <a:pt x="499668" y="354406"/>
                </a:lnTo>
                <a:lnTo>
                  <a:pt x="513753" y="338759"/>
                </a:lnTo>
                <a:lnTo>
                  <a:pt x="517131" y="338759"/>
                </a:lnTo>
                <a:lnTo>
                  <a:pt x="517131" y="377050"/>
                </a:lnTo>
                <a:lnTo>
                  <a:pt x="595350" y="377050"/>
                </a:lnTo>
                <a:lnTo>
                  <a:pt x="595350" y="338759"/>
                </a:lnTo>
                <a:lnTo>
                  <a:pt x="595350" y="318528"/>
                </a:lnTo>
                <a:lnTo>
                  <a:pt x="595350" y="265620"/>
                </a:lnTo>
                <a:lnTo>
                  <a:pt x="595350" y="209359"/>
                </a:lnTo>
                <a:close/>
              </a:path>
              <a:path w="1814829" h="473075" extrusionOk="0">
                <a:moveTo>
                  <a:pt x="924572" y="93967"/>
                </a:moveTo>
                <a:lnTo>
                  <a:pt x="830592" y="93967"/>
                </a:lnTo>
                <a:lnTo>
                  <a:pt x="790638" y="212153"/>
                </a:lnTo>
                <a:lnTo>
                  <a:pt x="773214" y="266725"/>
                </a:lnTo>
                <a:lnTo>
                  <a:pt x="767016" y="266725"/>
                </a:lnTo>
                <a:lnTo>
                  <a:pt x="746760" y="212153"/>
                </a:lnTo>
                <a:lnTo>
                  <a:pt x="700608" y="93967"/>
                </a:lnTo>
                <a:lnTo>
                  <a:pt x="606628" y="93967"/>
                </a:lnTo>
                <a:lnTo>
                  <a:pt x="725360" y="365201"/>
                </a:lnTo>
                <a:lnTo>
                  <a:pt x="720293" y="375907"/>
                </a:lnTo>
                <a:lnTo>
                  <a:pt x="713854" y="386753"/>
                </a:lnTo>
                <a:lnTo>
                  <a:pt x="706297" y="393065"/>
                </a:lnTo>
                <a:lnTo>
                  <a:pt x="696315" y="395998"/>
                </a:lnTo>
                <a:lnTo>
                  <a:pt x="682586" y="396722"/>
                </a:lnTo>
                <a:lnTo>
                  <a:pt x="635317" y="396722"/>
                </a:lnTo>
                <a:lnTo>
                  <a:pt x="635317" y="466509"/>
                </a:lnTo>
                <a:lnTo>
                  <a:pt x="645706" y="468668"/>
                </a:lnTo>
                <a:lnTo>
                  <a:pt x="658469" y="470662"/>
                </a:lnTo>
                <a:lnTo>
                  <a:pt x="672604" y="472122"/>
                </a:lnTo>
                <a:lnTo>
                  <a:pt x="687095" y="472706"/>
                </a:lnTo>
                <a:lnTo>
                  <a:pt x="724598" y="468985"/>
                </a:lnTo>
                <a:lnTo>
                  <a:pt x="754621" y="456450"/>
                </a:lnTo>
                <a:lnTo>
                  <a:pt x="778725" y="433044"/>
                </a:lnTo>
                <a:lnTo>
                  <a:pt x="798512" y="396722"/>
                </a:lnTo>
                <a:lnTo>
                  <a:pt x="924572" y="93967"/>
                </a:lnTo>
                <a:close/>
              </a:path>
              <a:path w="1814829" h="473075" extrusionOk="0">
                <a:moveTo>
                  <a:pt x="1187932" y="189090"/>
                </a:moveTo>
                <a:lnTo>
                  <a:pt x="1183589" y="149377"/>
                </a:lnTo>
                <a:lnTo>
                  <a:pt x="1169581" y="117424"/>
                </a:lnTo>
                <a:lnTo>
                  <a:pt x="1144485" y="96113"/>
                </a:lnTo>
                <a:lnTo>
                  <a:pt x="1106893" y="88366"/>
                </a:lnTo>
                <a:lnTo>
                  <a:pt x="1079614" y="92329"/>
                </a:lnTo>
                <a:lnTo>
                  <a:pt x="1057516" y="103212"/>
                </a:lnTo>
                <a:lnTo>
                  <a:pt x="1040257" y="119468"/>
                </a:lnTo>
                <a:lnTo>
                  <a:pt x="1027544" y="139585"/>
                </a:lnTo>
                <a:lnTo>
                  <a:pt x="1024166" y="139585"/>
                </a:lnTo>
                <a:lnTo>
                  <a:pt x="1024166" y="93992"/>
                </a:lnTo>
                <a:lnTo>
                  <a:pt x="945946" y="93992"/>
                </a:lnTo>
                <a:lnTo>
                  <a:pt x="945959" y="377037"/>
                </a:lnTo>
                <a:lnTo>
                  <a:pt x="1029804" y="377037"/>
                </a:lnTo>
                <a:lnTo>
                  <a:pt x="1029804" y="199783"/>
                </a:lnTo>
                <a:lnTo>
                  <a:pt x="1032065" y="180492"/>
                </a:lnTo>
                <a:lnTo>
                  <a:pt x="1039025" y="168211"/>
                </a:lnTo>
                <a:lnTo>
                  <a:pt x="1050950" y="161734"/>
                </a:lnTo>
                <a:lnTo>
                  <a:pt x="1068082" y="159842"/>
                </a:lnTo>
                <a:lnTo>
                  <a:pt x="1084859" y="161810"/>
                </a:lnTo>
                <a:lnTo>
                  <a:pt x="1095997" y="168414"/>
                </a:lnTo>
                <a:lnTo>
                  <a:pt x="1102182" y="180733"/>
                </a:lnTo>
                <a:lnTo>
                  <a:pt x="1104087" y="199783"/>
                </a:lnTo>
                <a:lnTo>
                  <a:pt x="1104087" y="214972"/>
                </a:lnTo>
                <a:lnTo>
                  <a:pt x="1187932" y="214972"/>
                </a:lnTo>
                <a:lnTo>
                  <a:pt x="1187932" y="189090"/>
                </a:lnTo>
                <a:close/>
              </a:path>
              <a:path w="1814829" h="473075" extrusionOk="0">
                <a:moveTo>
                  <a:pt x="1488440" y="212712"/>
                </a:moveTo>
                <a:lnTo>
                  <a:pt x="1482877" y="171462"/>
                </a:lnTo>
                <a:lnTo>
                  <a:pt x="1466354" y="137083"/>
                </a:lnTo>
                <a:lnTo>
                  <a:pt x="1407401" y="96875"/>
                </a:lnTo>
                <a:lnTo>
                  <a:pt x="1407401" y="203149"/>
                </a:lnTo>
                <a:lnTo>
                  <a:pt x="1290916" y="203149"/>
                </a:lnTo>
                <a:lnTo>
                  <a:pt x="1296111" y="183438"/>
                </a:lnTo>
                <a:lnTo>
                  <a:pt x="1307223" y="169164"/>
                </a:lnTo>
                <a:lnTo>
                  <a:pt x="1325092" y="160489"/>
                </a:lnTo>
                <a:lnTo>
                  <a:pt x="1350556" y="157556"/>
                </a:lnTo>
                <a:lnTo>
                  <a:pt x="1376299" y="160566"/>
                </a:lnTo>
                <a:lnTo>
                  <a:pt x="1394383" y="169379"/>
                </a:lnTo>
                <a:lnTo>
                  <a:pt x="1404772" y="183680"/>
                </a:lnTo>
                <a:lnTo>
                  <a:pt x="1407401" y="203149"/>
                </a:lnTo>
                <a:lnTo>
                  <a:pt x="1407401" y="96875"/>
                </a:lnTo>
                <a:lnTo>
                  <a:pt x="1401356" y="94195"/>
                </a:lnTo>
                <a:lnTo>
                  <a:pt x="1353388" y="88341"/>
                </a:lnTo>
                <a:lnTo>
                  <a:pt x="1304645" y="95034"/>
                </a:lnTo>
                <a:lnTo>
                  <a:pt x="1265085" y="114350"/>
                </a:lnTo>
                <a:lnTo>
                  <a:pt x="1235671" y="145110"/>
                </a:lnTo>
                <a:lnTo>
                  <a:pt x="1217320" y="186169"/>
                </a:lnTo>
                <a:lnTo>
                  <a:pt x="1210995" y="236347"/>
                </a:lnTo>
                <a:lnTo>
                  <a:pt x="1216418" y="285927"/>
                </a:lnTo>
                <a:lnTo>
                  <a:pt x="1232903" y="326504"/>
                </a:lnTo>
                <a:lnTo>
                  <a:pt x="1260856" y="356933"/>
                </a:lnTo>
                <a:lnTo>
                  <a:pt x="1300695" y="376047"/>
                </a:lnTo>
                <a:lnTo>
                  <a:pt x="1352816" y="382676"/>
                </a:lnTo>
                <a:lnTo>
                  <a:pt x="1407756" y="376186"/>
                </a:lnTo>
                <a:lnTo>
                  <a:pt x="1449616" y="357403"/>
                </a:lnTo>
                <a:lnTo>
                  <a:pt x="1476286" y="327342"/>
                </a:lnTo>
                <a:lnTo>
                  <a:pt x="1480413" y="309499"/>
                </a:lnTo>
                <a:lnTo>
                  <a:pt x="1485646" y="286994"/>
                </a:lnTo>
                <a:lnTo>
                  <a:pt x="1485646" y="281368"/>
                </a:lnTo>
                <a:lnTo>
                  <a:pt x="1402359" y="281368"/>
                </a:lnTo>
                <a:lnTo>
                  <a:pt x="1402359" y="284746"/>
                </a:lnTo>
                <a:lnTo>
                  <a:pt x="1399540" y="295973"/>
                </a:lnTo>
                <a:lnTo>
                  <a:pt x="1390815" y="303657"/>
                </a:lnTo>
                <a:lnTo>
                  <a:pt x="1375765" y="308089"/>
                </a:lnTo>
                <a:lnTo>
                  <a:pt x="1353959" y="309499"/>
                </a:lnTo>
                <a:lnTo>
                  <a:pt x="1324787" y="306425"/>
                </a:lnTo>
                <a:lnTo>
                  <a:pt x="1305496" y="296697"/>
                </a:lnTo>
                <a:lnTo>
                  <a:pt x="1294523" y="279577"/>
                </a:lnTo>
                <a:lnTo>
                  <a:pt x="1290370" y="254355"/>
                </a:lnTo>
                <a:lnTo>
                  <a:pt x="1484503" y="254355"/>
                </a:lnTo>
                <a:lnTo>
                  <a:pt x="1485836" y="246024"/>
                </a:lnTo>
                <a:lnTo>
                  <a:pt x="1487106" y="235851"/>
                </a:lnTo>
                <a:lnTo>
                  <a:pt x="1488071" y="224510"/>
                </a:lnTo>
                <a:lnTo>
                  <a:pt x="1488440" y="212712"/>
                </a:lnTo>
                <a:close/>
              </a:path>
              <a:path w="1814829" h="473075" extrusionOk="0">
                <a:moveTo>
                  <a:pt x="1814258" y="93992"/>
                </a:moveTo>
                <a:lnTo>
                  <a:pt x="1736039" y="93992"/>
                </a:lnTo>
                <a:lnTo>
                  <a:pt x="1736039" y="135623"/>
                </a:lnTo>
                <a:lnTo>
                  <a:pt x="1733219" y="135623"/>
                </a:lnTo>
                <a:lnTo>
                  <a:pt x="1730400" y="131660"/>
                </a:lnTo>
                <a:lnTo>
                  <a:pt x="1730400" y="212699"/>
                </a:lnTo>
                <a:lnTo>
                  <a:pt x="1730400" y="258305"/>
                </a:lnTo>
                <a:lnTo>
                  <a:pt x="1726336" y="282613"/>
                </a:lnTo>
                <a:lnTo>
                  <a:pt x="1714423" y="298805"/>
                </a:lnTo>
                <a:lnTo>
                  <a:pt x="1695018" y="307835"/>
                </a:lnTo>
                <a:lnTo>
                  <a:pt x="1668500" y="310629"/>
                </a:lnTo>
                <a:lnTo>
                  <a:pt x="1638084" y="306222"/>
                </a:lnTo>
                <a:lnTo>
                  <a:pt x="1618894" y="292633"/>
                </a:lnTo>
                <a:lnTo>
                  <a:pt x="1608899" y="269328"/>
                </a:lnTo>
                <a:lnTo>
                  <a:pt x="1606029" y="235788"/>
                </a:lnTo>
                <a:lnTo>
                  <a:pt x="1608899" y="202171"/>
                </a:lnTo>
                <a:lnTo>
                  <a:pt x="1618907" y="178676"/>
                </a:lnTo>
                <a:lnTo>
                  <a:pt x="1638084" y="164884"/>
                </a:lnTo>
                <a:lnTo>
                  <a:pt x="1668500" y="160388"/>
                </a:lnTo>
                <a:lnTo>
                  <a:pt x="1695018" y="163182"/>
                </a:lnTo>
                <a:lnTo>
                  <a:pt x="1714423" y="172186"/>
                </a:lnTo>
                <a:lnTo>
                  <a:pt x="1726336" y="188379"/>
                </a:lnTo>
                <a:lnTo>
                  <a:pt x="1730400" y="212699"/>
                </a:lnTo>
                <a:lnTo>
                  <a:pt x="1730400" y="131660"/>
                </a:lnTo>
                <a:lnTo>
                  <a:pt x="1718894" y="115430"/>
                </a:lnTo>
                <a:lnTo>
                  <a:pt x="1698396" y="100596"/>
                </a:lnTo>
                <a:lnTo>
                  <a:pt x="1672513" y="91478"/>
                </a:lnTo>
                <a:lnTo>
                  <a:pt x="1642059" y="88366"/>
                </a:lnTo>
                <a:lnTo>
                  <a:pt x="1599768" y="95110"/>
                </a:lnTo>
                <a:lnTo>
                  <a:pt x="1566303" y="114490"/>
                </a:lnTo>
                <a:lnTo>
                  <a:pt x="1542008" y="145249"/>
                </a:lnTo>
                <a:lnTo>
                  <a:pt x="1527200" y="186105"/>
                </a:lnTo>
                <a:lnTo>
                  <a:pt x="1522183" y="235788"/>
                </a:lnTo>
                <a:lnTo>
                  <a:pt x="1527263" y="285216"/>
                </a:lnTo>
                <a:lnTo>
                  <a:pt x="1542313" y="325907"/>
                </a:lnTo>
                <a:lnTo>
                  <a:pt x="1567040" y="356577"/>
                </a:lnTo>
                <a:lnTo>
                  <a:pt x="1601127" y="375932"/>
                </a:lnTo>
                <a:lnTo>
                  <a:pt x="1644307" y="382663"/>
                </a:lnTo>
                <a:lnTo>
                  <a:pt x="1672983" y="379387"/>
                </a:lnTo>
                <a:lnTo>
                  <a:pt x="1696440" y="370357"/>
                </a:lnTo>
                <a:lnTo>
                  <a:pt x="1714512" y="356793"/>
                </a:lnTo>
                <a:lnTo>
                  <a:pt x="1727034" y="339890"/>
                </a:lnTo>
                <a:lnTo>
                  <a:pt x="1730413" y="339890"/>
                </a:lnTo>
                <a:lnTo>
                  <a:pt x="1730413" y="471576"/>
                </a:lnTo>
                <a:lnTo>
                  <a:pt x="1814258" y="471576"/>
                </a:lnTo>
                <a:lnTo>
                  <a:pt x="1814258" y="339890"/>
                </a:lnTo>
                <a:lnTo>
                  <a:pt x="1814258" y="310629"/>
                </a:lnTo>
                <a:lnTo>
                  <a:pt x="1814258" y="160388"/>
                </a:lnTo>
                <a:lnTo>
                  <a:pt x="1814258" y="135623"/>
                </a:lnTo>
                <a:lnTo>
                  <a:pt x="1814258" y="9399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8" name="Google Shape;18;p17"/>
          <p:cNvSpPr/>
          <p:nvPr/>
        </p:nvSpPr>
        <p:spPr>
          <a:xfrm>
            <a:off x="1337754" y="9594601"/>
            <a:ext cx="237490" cy="237490"/>
          </a:xfrm>
          <a:custGeom>
            <a:avLst/>
            <a:gdLst/>
            <a:ahLst/>
            <a:cxnLst/>
            <a:rect l="l" t="t" r="r" b="b"/>
            <a:pathLst>
              <a:path w="237490" h="237490" extrusionOk="0">
                <a:moveTo>
                  <a:pt x="237058" y="142240"/>
                </a:moveTo>
                <a:lnTo>
                  <a:pt x="94818" y="142240"/>
                </a:lnTo>
                <a:lnTo>
                  <a:pt x="94818" y="0"/>
                </a:lnTo>
                <a:lnTo>
                  <a:pt x="0" y="0"/>
                </a:lnTo>
                <a:lnTo>
                  <a:pt x="0" y="142240"/>
                </a:lnTo>
                <a:lnTo>
                  <a:pt x="0" y="237490"/>
                </a:lnTo>
                <a:lnTo>
                  <a:pt x="237058" y="237490"/>
                </a:lnTo>
                <a:lnTo>
                  <a:pt x="237058" y="142240"/>
                </a:lnTo>
                <a:close/>
              </a:path>
            </a:pathLst>
          </a:custGeom>
          <a:solidFill>
            <a:srgbClr val="63ADF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9" name="Google Shape;19;p17"/>
          <p:cNvSpPr/>
          <p:nvPr/>
        </p:nvSpPr>
        <p:spPr>
          <a:xfrm>
            <a:off x="1479981" y="9879501"/>
            <a:ext cx="237490" cy="237490"/>
          </a:xfrm>
          <a:custGeom>
            <a:avLst/>
            <a:gdLst/>
            <a:ahLst/>
            <a:cxnLst/>
            <a:rect l="l" t="t" r="r" b="b"/>
            <a:pathLst>
              <a:path w="237489" h="237490" extrusionOk="0">
                <a:moveTo>
                  <a:pt x="237058" y="0"/>
                </a:moveTo>
                <a:lnTo>
                  <a:pt x="0" y="0"/>
                </a:lnTo>
                <a:lnTo>
                  <a:pt x="0" y="95250"/>
                </a:lnTo>
                <a:lnTo>
                  <a:pt x="0" y="237490"/>
                </a:lnTo>
                <a:lnTo>
                  <a:pt x="94830" y="237490"/>
                </a:lnTo>
                <a:lnTo>
                  <a:pt x="94830" y="95250"/>
                </a:lnTo>
                <a:lnTo>
                  <a:pt x="237058" y="95250"/>
                </a:lnTo>
                <a:lnTo>
                  <a:pt x="237058" y="0"/>
                </a:lnTo>
                <a:close/>
              </a:path>
            </a:pathLst>
          </a:custGeom>
          <a:solidFill>
            <a:srgbClr val="63ADF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20" name="Google Shape;20;p17"/>
          <p:cNvSpPr/>
          <p:nvPr/>
        </p:nvSpPr>
        <p:spPr>
          <a:xfrm>
            <a:off x="1195641" y="10021728"/>
            <a:ext cx="237490" cy="237490"/>
          </a:xfrm>
          <a:custGeom>
            <a:avLst/>
            <a:gdLst/>
            <a:ahLst/>
            <a:cxnLst/>
            <a:rect l="l" t="t" r="r" b="b"/>
            <a:pathLst>
              <a:path w="237490" h="237490" extrusionOk="0">
                <a:moveTo>
                  <a:pt x="237058" y="0"/>
                </a:moveTo>
                <a:lnTo>
                  <a:pt x="0" y="0"/>
                </a:lnTo>
                <a:lnTo>
                  <a:pt x="0" y="95250"/>
                </a:lnTo>
                <a:lnTo>
                  <a:pt x="142252" y="95250"/>
                </a:lnTo>
                <a:lnTo>
                  <a:pt x="142252" y="237490"/>
                </a:lnTo>
                <a:lnTo>
                  <a:pt x="237058" y="237490"/>
                </a:lnTo>
                <a:lnTo>
                  <a:pt x="237058" y="95250"/>
                </a:lnTo>
                <a:lnTo>
                  <a:pt x="237058" y="0"/>
                </a:lnTo>
                <a:close/>
              </a:path>
            </a:pathLst>
          </a:custGeom>
          <a:solidFill>
            <a:srgbClr val="63ADF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21" name="Google Shape;21;p17"/>
          <p:cNvSpPr/>
          <p:nvPr/>
        </p:nvSpPr>
        <p:spPr>
          <a:xfrm>
            <a:off x="1053414" y="9736829"/>
            <a:ext cx="237490" cy="237490"/>
          </a:xfrm>
          <a:custGeom>
            <a:avLst/>
            <a:gdLst/>
            <a:ahLst/>
            <a:cxnLst/>
            <a:rect l="l" t="t" r="r" b="b"/>
            <a:pathLst>
              <a:path w="237490" h="237490" extrusionOk="0">
                <a:moveTo>
                  <a:pt x="237058" y="0"/>
                </a:moveTo>
                <a:lnTo>
                  <a:pt x="142227" y="0"/>
                </a:lnTo>
                <a:lnTo>
                  <a:pt x="142227" y="142240"/>
                </a:lnTo>
                <a:lnTo>
                  <a:pt x="0" y="142240"/>
                </a:lnTo>
                <a:lnTo>
                  <a:pt x="0" y="237490"/>
                </a:lnTo>
                <a:lnTo>
                  <a:pt x="237058" y="237490"/>
                </a:lnTo>
                <a:lnTo>
                  <a:pt x="237058" y="142240"/>
                </a:lnTo>
                <a:lnTo>
                  <a:pt x="237058" y="0"/>
                </a:lnTo>
                <a:close/>
              </a:path>
            </a:pathLst>
          </a:custGeom>
          <a:solidFill>
            <a:srgbClr val="63ADF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22" name="Google Shape;22;p17"/>
          <p:cNvSpPr txBox="1">
            <a:spLocks noGrp="1"/>
          </p:cNvSpPr>
          <p:nvPr>
            <p:ph type="title"/>
          </p:nvPr>
        </p:nvSpPr>
        <p:spPr>
          <a:xfrm>
            <a:off x="1047580" y="876712"/>
            <a:ext cx="8718550" cy="1512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950" b="1" i="0">
                <a:solidFill>
                  <a:srgbClr val="062A4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ftr" idx="11"/>
          </p:nvPr>
        </p:nvSpPr>
        <p:spPr>
          <a:xfrm>
            <a:off x="1047544" y="10602946"/>
            <a:ext cx="142240" cy="259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650" b="0" i="0">
                <a:solidFill>
                  <a:srgbClr val="062A4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dt" idx="10"/>
          </p:nvPr>
        </p:nvSpPr>
        <p:spPr>
          <a:xfrm>
            <a:off x="1836001" y="10602946"/>
            <a:ext cx="3133725" cy="259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650" b="0" i="0">
                <a:solidFill>
                  <a:srgbClr val="062A4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sldNum" idx="12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8"/>
          <p:cNvSpPr txBox="1">
            <a:spLocks noGrp="1"/>
          </p:cNvSpPr>
          <p:nvPr>
            <p:ph type="title"/>
          </p:nvPr>
        </p:nvSpPr>
        <p:spPr>
          <a:xfrm>
            <a:off x="1047580" y="876712"/>
            <a:ext cx="8718550" cy="1512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950" b="1" i="0">
                <a:solidFill>
                  <a:srgbClr val="062A4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8"/>
          <p:cNvSpPr txBox="1">
            <a:spLocks noGrp="1"/>
          </p:cNvSpPr>
          <p:nvPr>
            <p:ph type="body" idx="1"/>
          </p:nvPr>
        </p:nvSpPr>
        <p:spPr>
          <a:xfrm>
            <a:off x="1034388" y="2078247"/>
            <a:ext cx="8300084" cy="2538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8"/>
          <p:cNvSpPr txBox="1">
            <a:spLocks noGrp="1"/>
          </p:cNvSpPr>
          <p:nvPr>
            <p:ph type="ftr" idx="11"/>
          </p:nvPr>
        </p:nvSpPr>
        <p:spPr>
          <a:xfrm>
            <a:off x="1047544" y="10602946"/>
            <a:ext cx="142240" cy="259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650" b="0" i="0">
                <a:solidFill>
                  <a:srgbClr val="062A4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8"/>
          <p:cNvSpPr txBox="1">
            <a:spLocks noGrp="1"/>
          </p:cNvSpPr>
          <p:nvPr>
            <p:ph type="dt" idx="10"/>
          </p:nvPr>
        </p:nvSpPr>
        <p:spPr>
          <a:xfrm>
            <a:off x="1836001" y="10602946"/>
            <a:ext cx="3133725" cy="259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650" b="0" i="0">
                <a:solidFill>
                  <a:srgbClr val="062A4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sldNum" idx="12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62">
          <p15:clr>
            <a:srgbClr val="FBAE40"/>
          </p15:clr>
        </p15:guide>
        <p15:guide id="2" pos="633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9"/>
          <p:cNvSpPr txBox="1">
            <a:spLocks noGrp="1"/>
          </p:cNvSpPr>
          <p:nvPr>
            <p:ph type="title"/>
          </p:nvPr>
        </p:nvSpPr>
        <p:spPr>
          <a:xfrm>
            <a:off x="1047580" y="876712"/>
            <a:ext cx="8718550" cy="1512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950" b="1" i="0">
                <a:solidFill>
                  <a:srgbClr val="062A4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9"/>
          <p:cNvSpPr txBox="1">
            <a:spLocks noGrp="1"/>
          </p:cNvSpPr>
          <p:nvPr>
            <p:ph type="body" idx="1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9"/>
          <p:cNvSpPr txBox="1">
            <a:spLocks noGrp="1"/>
          </p:cNvSpPr>
          <p:nvPr>
            <p:ph type="body" idx="2"/>
          </p:nvPr>
        </p:nvSpPr>
        <p:spPr>
          <a:xfrm>
            <a:off x="11797200" y="3078440"/>
            <a:ext cx="7259955" cy="6136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9"/>
          <p:cNvSpPr txBox="1">
            <a:spLocks noGrp="1"/>
          </p:cNvSpPr>
          <p:nvPr>
            <p:ph type="ftr" idx="11"/>
          </p:nvPr>
        </p:nvSpPr>
        <p:spPr>
          <a:xfrm>
            <a:off x="1047544" y="10602946"/>
            <a:ext cx="142240" cy="259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650" b="0" i="0">
                <a:solidFill>
                  <a:srgbClr val="062A4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dt" idx="10"/>
          </p:nvPr>
        </p:nvSpPr>
        <p:spPr>
          <a:xfrm>
            <a:off x="1836001" y="10602946"/>
            <a:ext cx="3133725" cy="259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650" b="0" i="0">
                <a:solidFill>
                  <a:srgbClr val="062A4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sldNum" idx="12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0"/>
          <p:cNvSpPr txBox="1"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950" b="1" i="0">
                <a:solidFill>
                  <a:srgbClr val="062A4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subTitle" idx="1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5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ftr" idx="11"/>
          </p:nvPr>
        </p:nvSpPr>
        <p:spPr>
          <a:xfrm>
            <a:off x="1047544" y="10602946"/>
            <a:ext cx="142240" cy="259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650" b="0" i="0">
                <a:solidFill>
                  <a:srgbClr val="062A4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dt" idx="10"/>
          </p:nvPr>
        </p:nvSpPr>
        <p:spPr>
          <a:xfrm>
            <a:off x="1836001" y="10602946"/>
            <a:ext cx="3133725" cy="259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650" b="0" i="0">
                <a:solidFill>
                  <a:srgbClr val="062A4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sldNum" idx="12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"/>
          <p:cNvSpPr txBox="1">
            <a:spLocks noGrp="1"/>
          </p:cNvSpPr>
          <p:nvPr>
            <p:ph type="ftr" idx="11"/>
          </p:nvPr>
        </p:nvSpPr>
        <p:spPr>
          <a:xfrm>
            <a:off x="1047544" y="10602946"/>
            <a:ext cx="142240" cy="259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650" b="0" i="0">
                <a:solidFill>
                  <a:srgbClr val="062A4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dt" idx="10"/>
          </p:nvPr>
        </p:nvSpPr>
        <p:spPr>
          <a:xfrm>
            <a:off x="1836001" y="10602946"/>
            <a:ext cx="3133725" cy="259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650" b="0" i="0">
                <a:solidFill>
                  <a:srgbClr val="062A4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sldNum" idx="12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title"/>
          </p:nvPr>
        </p:nvSpPr>
        <p:spPr>
          <a:xfrm>
            <a:off x="1047580" y="876712"/>
            <a:ext cx="8718550" cy="1512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50" b="1" i="0" u="none" strike="noStrike" cap="none">
                <a:solidFill>
                  <a:srgbClr val="062A4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body" idx="1"/>
          </p:nvPr>
        </p:nvSpPr>
        <p:spPr>
          <a:xfrm>
            <a:off x="1034388" y="2078247"/>
            <a:ext cx="8300084" cy="2538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ftr" idx="11"/>
          </p:nvPr>
        </p:nvSpPr>
        <p:spPr>
          <a:xfrm>
            <a:off x="1047544" y="10602946"/>
            <a:ext cx="142240" cy="259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650" b="0" i="0">
                <a:solidFill>
                  <a:srgbClr val="062A4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dt" idx="10"/>
          </p:nvPr>
        </p:nvSpPr>
        <p:spPr>
          <a:xfrm>
            <a:off x="1836001" y="10602946"/>
            <a:ext cx="3133725" cy="259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650" b="0" i="0">
                <a:solidFill>
                  <a:srgbClr val="062A4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sldNum" idx="12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sv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28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12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Relationship Id="rId14" Type="http://schemas.openxmlformats.org/officeDocument/2006/relationships/image" Target="../media/image27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yreq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hyperlink" Target="mailto:contact@payreq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"/>
          <p:cNvSpPr/>
          <p:nvPr/>
        </p:nvSpPr>
        <p:spPr>
          <a:xfrm>
            <a:off x="-234950" y="-174625"/>
            <a:ext cx="20574000" cy="11658600"/>
          </a:xfrm>
          <a:custGeom>
            <a:avLst/>
            <a:gdLst/>
            <a:ahLst/>
            <a:cxnLst/>
            <a:rect l="l" t="t" r="r" b="b"/>
            <a:pathLst>
              <a:path w="20104100" h="11308715" extrusionOk="0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062A4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</p:txBody>
      </p:sp>
      <p:sp>
        <p:nvSpPr>
          <p:cNvPr id="55" name="Google Shape;55;p1"/>
          <p:cNvSpPr txBox="1"/>
          <p:nvPr/>
        </p:nvSpPr>
        <p:spPr>
          <a:xfrm>
            <a:off x="1047580" y="4121622"/>
            <a:ext cx="4934146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522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50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 new kind of billing, payments and information-access platform.</a:t>
            </a:r>
            <a:endParaRPr sz="2450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pic>
        <p:nvPicPr>
          <p:cNvPr id="57" name="Google Shape;5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395450" y="930275"/>
            <a:ext cx="12654551" cy="13644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74A9329E-D868-F915-5D67-5C2EB415B0A5}"/>
              </a:ext>
            </a:extLst>
          </p:cNvPr>
          <p:cNvGrpSpPr/>
          <p:nvPr/>
        </p:nvGrpSpPr>
        <p:grpSpPr>
          <a:xfrm>
            <a:off x="1053450" y="9607839"/>
            <a:ext cx="2714930" cy="664617"/>
            <a:chOff x="1053414" y="9593091"/>
            <a:chExt cx="2714930" cy="664617"/>
          </a:xfrm>
        </p:grpSpPr>
        <p:sp>
          <p:nvSpPr>
            <p:cNvPr id="2" name="bg object 17">
              <a:extLst>
                <a:ext uri="{FF2B5EF4-FFF2-40B4-BE49-F238E27FC236}">
                  <a16:creationId xmlns:a16="http://schemas.microsoft.com/office/drawing/2014/main" id="{98BD5A28-96F5-CBC3-073E-82AC17613B2E}"/>
                </a:ext>
              </a:extLst>
            </p:cNvPr>
            <p:cNvSpPr/>
            <p:nvPr/>
          </p:nvSpPr>
          <p:spPr>
            <a:xfrm>
              <a:off x="1953514" y="9738391"/>
              <a:ext cx="1814830" cy="473075"/>
            </a:xfrm>
            <a:custGeom>
              <a:avLst/>
              <a:gdLst/>
              <a:ahLst/>
              <a:cxnLst/>
              <a:rect l="l" t="t" r="r" b="b"/>
              <a:pathLst>
                <a:path w="1814829" h="473075">
                  <a:moveTo>
                    <a:pt x="312318" y="132803"/>
                  </a:moveTo>
                  <a:lnTo>
                    <a:pt x="305638" y="86804"/>
                  </a:lnTo>
                  <a:lnTo>
                    <a:pt x="286727" y="49834"/>
                  </a:lnTo>
                  <a:lnTo>
                    <a:pt x="257263" y="22606"/>
                  </a:lnTo>
                  <a:lnTo>
                    <a:pt x="228498" y="9982"/>
                  </a:lnTo>
                  <a:lnTo>
                    <a:pt x="228498" y="132816"/>
                  </a:lnTo>
                  <a:lnTo>
                    <a:pt x="225869" y="160680"/>
                  </a:lnTo>
                  <a:lnTo>
                    <a:pt x="217170" y="178104"/>
                  </a:lnTo>
                  <a:lnTo>
                    <a:pt x="201193" y="187096"/>
                  </a:lnTo>
                  <a:lnTo>
                    <a:pt x="176720" y="189636"/>
                  </a:lnTo>
                  <a:lnTo>
                    <a:pt x="84429" y="189636"/>
                  </a:lnTo>
                  <a:lnTo>
                    <a:pt x="84429" y="75958"/>
                  </a:lnTo>
                  <a:lnTo>
                    <a:pt x="176720" y="75958"/>
                  </a:lnTo>
                  <a:lnTo>
                    <a:pt x="201193" y="78511"/>
                  </a:lnTo>
                  <a:lnTo>
                    <a:pt x="217170" y="87490"/>
                  </a:lnTo>
                  <a:lnTo>
                    <a:pt x="225869" y="104927"/>
                  </a:lnTo>
                  <a:lnTo>
                    <a:pt x="228498" y="132816"/>
                  </a:lnTo>
                  <a:lnTo>
                    <a:pt x="228498" y="9982"/>
                  </a:lnTo>
                  <a:lnTo>
                    <a:pt x="218897" y="5765"/>
                  </a:lnTo>
                  <a:lnTo>
                    <a:pt x="173316" y="0"/>
                  </a:lnTo>
                  <a:lnTo>
                    <a:pt x="0" y="0"/>
                  </a:lnTo>
                  <a:lnTo>
                    <a:pt x="0" y="377037"/>
                  </a:lnTo>
                  <a:lnTo>
                    <a:pt x="84404" y="377037"/>
                  </a:lnTo>
                  <a:lnTo>
                    <a:pt x="84404" y="265061"/>
                  </a:lnTo>
                  <a:lnTo>
                    <a:pt x="173316" y="265061"/>
                  </a:lnTo>
                  <a:lnTo>
                    <a:pt x="218897" y="259359"/>
                  </a:lnTo>
                  <a:lnTo>
                    <a:pt x="257263" y="242671"/>
                  </a:lnTo>
                  <a:lnTo>
                    <a:pt x="286727" y="215595"/>
                  </a:lnTo>
                  <a:lnTo>
                    <a:pt x="305638" y="178777"/>
                  </a:lnTo>
                  <a:lnTo>
                    <a:pt x="312318" y="132803"/>
                  </a:lnTo>
                  <a:close/>
                </a:path>
                <a:path w="1814829" h="473075">
                  <a:moveTo>
                    <a:pt x="595350" y="209359"/>
                  </a:moveTo>
                  <a:lnTo>
                    <a:pt x="587298" y="162064"/>
                  </a:lnTo>
                  <a:lnTo>
                    <a:pt x="561721" y="120586"/>
                  </a:lnTo>
                  <a:lnTo>
                    <a:pt x="521754" y="96659"/>
                  </a:lnTo>
                  <a:lnTo>
                    <a:pt x="515467" y="95694"/>
                  </a:lnTo>
                  <a:lnTo>
                    <a:pt x="515467" y="265620"/>
                  </a:lnTo>
                  <a:lnTo>
                    <a:pt x="509397" y="292392"/>
                  </a:lnTo>
                  <a:lnTo>
                    <a:pt x="493445" y="308508"/>
                  </a:lnTo>
                  <a:lnTo>
                    <a:pt x="471068" y="316407"/>
                  </a:lnTo>
                  <a:lnTo>
                    <a:pt x="445681" y="318503"/>
                  </a:lnTo>
                  <a:lnTo>
                    <a:pt x="429514" y="317500"/>
                  </a:lnTo>
                  <a:lnTo>
                    <a:pt x="418096" y="314096"/>
                  </a:lnTo>
                  <a:lnTo>
                    <a:pt x="411327" y="307835"/>
                  </a:lnTo>
                  <a:lnTo>
                    <a:pt x="409092" y="298259"/>
                  </a:lnTo>
                  <a:lnTo>
                    <a:pt x="410603" y="290512"/>
                  </a:lnTo>
                  <a:lnTo>
                    <a:pt x="415213" y="284759"/>
                  </a:lnTo>
                  <a:lnTo>
                    <a:pt x="423100" y="280695"/>
                  </a:lnTo>
                  <a:lnTo>
                    <a:pt x="434428" y="278003"/>
                  </a:lnTo>
                  <a:lnTo>
                    <a:pt x="515467" y="265620"/>
                  </a:lnTo>
                  <a:lnTo>
                    <a:pt x="515467" y="95694"/>
                  </a:lnTo>
                  <a:lnTo>
                    <a:pt x="468160" y="88366"/>
                  </a:lnTo>
                  <a:lnTo>
                    <a:pt x="413791" y="96367"/>
                  </a:lnTo>
                  <a:lnTo>
                    <a:pt x="372084" y="119037"/>
                  </a:lnTo>
                  <a:lnTo>
                    <a:pt x="345351" y="154355"/>
                  </a:lnTo>
                  <a:lnTo>
                    <a:pt x="335927" y="200342"/>
                  </a:lnTo>
                  <a:lnTo>
                    <a:pt x="335927" y="206527"/>
                  </a:lnTo>
                  <a:lnTo>
                    <a:pt x="416394" y="206527"/>
                  </a:lnTo>
                  <a:lnTo>
                    <a:pt x="416394" y="200342"/>
                  </a:lnTo>
                  <a:lnTo>
                    <a:pt x="419201" y="182245"/>
                  </a:lnTo>
                  <a:lnTo>
                    <a:pt x="427863" y="170434"/>
                  </a:lnTo>
                  <a:lnTo>
                    <a:pt x="442747" y="164007"/>
                  </a:lnTo>
                  <a:lnTo>
                    <a:pt x="464223" y="162064"/>
                  </a:lnTo>
                  <a:lnTo>
                    <a:pt x="486232" y="163550"/>
                  </a:lnTo>
                  <a:lnTo>
                    <a:pt x="502285" y="169316"/>
                  </a:lnTo>
                  <a:lnTo>
                    <a:pt x="512114" y="181292"/>
                  </a:lnTo>
                  <a:lnTo>
                    <a:pt x="515442" y="201460"/>
                  </a:lnTo>
                  <a:lnTo>
                    <a:pt x="515442" y="210464"/>
                  </a:lnTo>
                  <a:lnTo>
                    <a:pt x="418655" y="225094"/>
                  </a:lnTo>
                  <a:lnTo>
                    <a:pt x="379907" y="235204"/>
                  </a:lnTo>
                  <a:lnTo>
                    <a:pt x="351701" y="251968"/>
                  </a:lnTo>
                  <a:lnTo>
                    <a:pt x="334467" y="275259"/>
                  </a:lnTo>
                  <a:lnTo>
                    <a:pt x="328625" y="305003"/>
                  </a:lnTo>
                  <a:lnTo>
                    <a:pt x="335153" y="338759"/>
                  </a:lnTo>
                  <a:lnTo>
                    <a:pt x="353441" y="363042"/>
                  </a:lnTo>
                  <a:lnTo>
                    <a:pt x="381546" y="377736"/>
                  </a:lnTo>
                  <a:lnTo>
                    <a:pt x="417525" y="382663"/>
                  </a:lnTo>
                  <a:lnTo>
                    <a:pt x="452501" y="378739"/>
                  </a:lnTo>
                  <a:lnTo>
                    <a:pt x="479564" y="368515"/>
                  </a:lnTo>
                  <a:lnTo>
                    <a:pt x="499668" y="354406"/>
                  </a:lnTo>
                  <a:lnTo>
                    <a:pt x="513753" y="338759"/>
                  </a:lnTo>
                  <a:lnTo>
                    <a:pt x="517131" y="338759"/>
                  </a:lnTo>
                  <a:lnTo>
                    <a:pt x="517131" y="377050"/>
                  </a:lnTo>
                  <a:lnTo>
                    <a:pt x="595350" y="377050"/>
                  </a:lnTo>
                  <a:lnTo>
                    <a:pt x="595350" y="338759"/>
                  </a:lnTo>
                  <a:lnTo>
                    <a:pt x="595350" y="318528"/>
                  </a:lnTo>
                  <a:lnTo>
                    <a:pt x="595350" y="265620"/>
                  </a:lnTo>
                  <a:lnTo>
                    <a:pt x="595350" y="209359"/>
                  </a:lnTo>
                  <a:close/>
                </a:path>
                <a:path w="1814829" h="473075">
                  <a:moveTo>
                    <a:pt x="924572" y="93967"/>
                  </a:moveTo>
                  <a:lnTo>
                    <a:pt x="830592" y="93967"/>
                  </a:lnTo>
                  <a:lnTo>
                    <a:pt x="790638" y="212153"/>
                  </a:lnTo>
                  <a:lnTo>
                    <a:pt x="773214" y="266725"/>
                  </a:lnTo>
                  <a:lnTo>
                    <a:pt x="767016" y="266725"/>
                  </a:lnTo>
                  <a:lnTo>
                    <a:pt x="746760" y="212153"/>
                  </a:lnTo>
                  <a:lnTo>
                    <a:pt x="700608" y="93967"/>
                  </a:lnTo>
                  <a:lnTo>
                    <a:pt x="606628" y="93967"/>
                  </a:lnTo>
                  <a:lnTo>
                    <a:pt x="725360" y="365201"/>
                  </a:lnTo>
                  <a:lnTo>
                    <a:pt x="720293" y="375907"/>
                  </a:lnTo>
                  <a:lnTo>
                    <a:pt x="713854" y="386753"/>
                  </a:lnTo>
                  <a:lnTo>
                    <a:pt x="706297" y="393065"/>
                  </a:lnTo>
                  <a:lnTo>
                    <a:pt x="696315" y="395998"/>
                  </a:lnTo>
                  <a:lnTo>
                    <a:pt x="682586" y="396722"/>
                  </a:lnTo>
                  <a:lnTo>
                    <a:pt x="635317" y="396722"/>
                  </a:lnTo>
                  <a:lnTo>
                    <a:pt x="635317" y="466509"/>
                  </a:lnTo>
                  <a:lnTo>
                    <a:pt x="645706" y="468668"/>
                  </a:lnTo>
                  <a:lnTo>
                    <a:pt x="658469" y="470662"/>
                  </a:lnTo>
                  <a:lnTo>
                    <a:pt x="672604" y="472122"/>
                  </a:lnTo>
                  <a:lnTo>
                    <a:pt x="687095" y="472706"/>
                  </a:lnTo>
                  <a:lnTo>
                    <a:pt x="724598" y="468985"/>
                  </a:lnTo>
                  <a:lnTo>
                    <a:pt x="754621" y="456450"/>
                  </a:lnTo>
                  <a:lnTo>
                    <a:pt x="778725" y="433044"/>
                  </a:lnTo>
                  <a:lnTo>
                    <a:pt x="798512" y="396722"/>
                  </a:lnTo>
                  <a:lnTo>
                    <a:pt x="924572" y="93967"/>
                  </a:lnTo>
                  <a:close/>
                </a:path>
                <a:path w="1814829" h="473075">
                  <a:moveTo>
                    <a:pt x="1187932" y="189090"/>
                  </a:moveTo>
                  <a:lnTo>
                    <a:pt x="1183589" y="149377"/>
                  </a:lnTo>
                  <a:lnTo>
                    <a:pt x="1169581" y="117424"/>
                  </a:lnTo>
                  <a:lnTo>
                    <a:pt x="1144485" y="96113"/>
                  </a:lnTo>
                  <a:lnTo>
                    <a:pt x="1106893" y="88366"/>
                  </a:lnTo>
                  <a:lnTo>
                    <a:pt x="1079614" y="92329"/>
                  </a:lnTo>
                  <a:lnTo>
                    <a:pt x="1057516" y="103212"/>
                  </a:lnTo>
                  <a:lnTo>
                    <a:pt x="1040257" y="119468"/>
                  </a:lnTo>
                  <a:lnTo>
                    <a:pt x="1027544" y="139585"/>
                  </a:lnTo>
                  <a:lnTo>
                    <a:pt x="1024166" y="139585"/>
                  </a:lnTo>
                  <a:lnTo>
                    <a:pt x="1024166" y="93992"/>
                  </a:lnTo>
                  <a:lnTo>
                    <a:pt x="945946" y="93992"/>
                  </a:lnTo>
                  <a:lnTo>
                    <a:pt x="945959" y="377037"/>
                  </a:lnTo>
                  <a:lnTo>
                    <a:pt x="1029804" y="377037"/>
                  </a:lnTo>
                  <a:lnTo>
                    <a:pt x="1029804" y="199783"/>
                  </a:lnTo>
                  <a:lnTo>
                    <a:pt x="1032065" y="180492"/>
                  </a:lnTo>
                  <a:lnTo>
                    <a:pt x="1039025" y="168211"/>
                  </a:lnTo>
                  <a:lnTo>
                    <a:pt x="1050950" y="161734"/>
                  </a:lnTo>
                  <a:lnTo>
                    <a:pt x="1068082" y="159842"/>
                  </a:lnTo>
                  <a:lnTo>
                    <a:pt x="1084859" y="161810"/>
                  </a:lnTo>
                  <a:lnTo>
                    <a:pt x="1095997" y="168414"/>
                  </a:lnTo>
                  <a:lnTo>
                    <a:pt x="1102182" y="180733"/>
                  </a:lnTo>
                  <a:lnTo>
                    <a:pt x="1104087" y="199783"/>
                  </a:lnTo>
                  <a:lnTo>
                    <a:pt x="1104087" y="214972"/>
                  </a:lnTo>
                  <a:lnTo>
                    <a:pt x="1187932" y="214972"/>
                  </a:lnTo>
                  <a:lnTo>
                    <a:pt x="1187932" y="189090"/>
                  </a:lnTo>
                  <a:close/>
                </a:path>
                <a:path w="1814829" h="473075">
                  <a:moveTo>
                    <a:pt x="1488440" y="212712"/>
                  </a:moveTo>
                  <a:lnTo>
                    <a:pt x="1482877" y="171462"/>
                  </a:lnTo>
                  <a:lnTo>
                    <a:pt x="1466354" y="137083"/>
                  </a:lnTo>
                  <a:lnTo>
                    <a:pt x="1407401" y="96875"/>
                  </a:lnTo>
                  <a:lnTo>
                    <a:pt x="1407401" y="203149"/>
                  </a:lnTo>
                  <a:lnTo>
                    <a:pt x="1290916" y="203149"/>
                  </a:lnTo>
                  <a:lnTo>
                    <a:pt x="1296111" y="183438"/>
                  </a:lnTo>
                  <a:lnTo>
                    <a:pt x="1307223" y="169164"/>
                  </a:lnTo>
                  <a:lnTo>
                    <a:pt x="1325092" y="160489"/>
                  </a:lnTo>
                  <a:lnTo>
                    <a:pt x="1350556" y="157556"/>
                  </a:lnTo>
                  <a:lnTo>
                    <a:pt x="1376299" y="160566"/>
                  </a:lnTo>
                  <a:lnTo>
                    <a:pt x="1394383" y="169379"/>
                  </a:lnTo>
                  <a:lnTo>
                    <a:pt x="1404772" y="183680"/>
                  </a:lnTo>
                  <a:lnTo>
                    <a:pt x="1407401" y="203149"/>
                  </a:lnTo>
                  <a:lnTo>
                    <a:pt x="1407401" y="96875"/>
                  </a:lnTo>
                  <a:lnTo>
                    <a:pt x="1401356" y="94195"/>
                  </a:lnTo>
                  <a:lnTo>
                    <a:pt x="1353388" y="88341"/>
                  </a:lnTo>
                  <a:lnTo>
                    <a:pt x="1304645" y="95034"/>
                  </a:lnTo>
                  <a:lnTo>
                    <a:pt x="1265085" y="114350"/>
                  </a:lnTo>
                  <a:lnTo>
                    <a:pt x="1235671" y="145110"/>
                  </a:lnTo>
                  <a:lnTo>
                    <a:pt x="1217320" y="186169"/>
                  </a:lnTo>
                  <a:lnTo>
                    <a:pt x="1210995" y="236347"/>
                  </a:lnTo>
                  <a:lnTo>
                    <a:pt x="1216418" y="285927"/>
                  </a:lnTo>
                  <a:lnTo>
                    <a:pt x="1232903" y="326504"/>
                  </a:lnTo>
                  <a:lnTo>
                    <a:pt x="1260856" y="356933"/>
                  </a:lnTo>
                  <a:lnTo>
                    <a:pt x="1300695" y="376047"/>
                  </a:lnTo>
                  <a:lnTo>
                    <a:pt x="1352816" y="382676"/>
                  </a:lnTo>
                  <a:lnTo>
                    <a:pt x="1407756" y="376186"/>
                  </a:lnTo>
                  <a:lnTo>
                    <a:pt x="1449616" y="357403"/>
                  </a:lnTo>
                  <a:lnTo>
                    <a:pt x="1476286" y="327342"/>
                  </a:lnTo>
                  <a:lnTo>
                    <a:pt x="1480413" y="309499"/>
                  </a:lnTo>
                  <a:lnTo>
                    <a:pt x="1485646" y="286994"/>
                  </a:lnTo>
                  <a:lnTo>
                    <a:pt x="1485646" y="281368"/>
                  </a:lnTo>
                  <a:lnTo>
                    <a:pt x="1402359" y="281368"/>
                  </a:lnTo>
                  <a:lnTo>
                    <a:pt x="1402359" y="284746"/>
                  </a:lnTo>
                  <a:lnTo>
                    <a:pt x="1399540" y="295973"/>
                  </a:lnTo>
                  <a:lnTo>
                    <a:pt x="1390815" y="303657"/>
                  </a:lnTo>
                  <a:lnTo>
                    <a:pt x="1375765" y="308089"/>
                  </a:lnTo>
                  <a:lnTo>
                    <a:pt x="1353959" y="309499"/>
                  </a:lnTo>
                  <a:lnTo>
                    <a:pt x="1324787" y="306425"/>
                  </a:lnTo>
                  <a:lnTo>
                    <a:pt x="1305496" y="296697"/>
                  </a:lnTo>
                  <a:lnTo>
                    <a:pt x="1294523" y="279577"/>
                  </a:lnTo>
                  <a:lnTo>
                    <a:pt x="1290370" y="254355"/>
                  </a:lnTo>
                  <a:lnTo>
                    <a:pt x="1484503" y="254355"/>
                  </a:lnTo>
                  <a:lnTo>
                    <a:pt x="1485836" y="246024"/>
                  </a:lnTo>
                  <a:lnTo>
                    <a:pt x="1487106" y="235851"/>
                  </a:lnTo>
                  <a:lnTo>
                    <a:pt x="1488071" y="224510"/>
                  </a:lnTo>
                  <a:lnTo>
                    <a:pt x="1488440" y="212712"/>
                  </a:lnTo>
                  <a:close/>
                </a:path>
                <a:path w="1814829" h="473075">
                  <a:moveTo>
                    <a:pt x="1814258" y="93992"/>
                  </a:moveTo>
                  <a:lnTo>
                    <a:pt x="1736039" y="93992"/>
                  </a:lnTo>
                  <a:lnTo>
                    <a:pt x="1736039" y="135623"/>
                  </a:lnTo>
                  <a:lnTo>
                    <a:pt x="1733219" y="135623"/>
                  </a:lnTo>
                  <a:lnTo>
                    <a:pt x="1730400" y="131660"/>
                  </a:lnTo>
                  <a:lnTo>
                    <a:pt x="1730400" y="212699"/>
                  </a:lnTo>
                  <a:lnTo>
                    <a:pt x="1730400" y="258305"/>
                  </a:lnTo>
                  <a:lnTo>
                    <a:pt x="1726336" y="282613"/>
                  </a:lnTo>
                  <a:lnTo>
                    <a:pt x="1714423" y="298805"/>
                  </a:lnTo>
                  <a:lnTo>
                    <a:pt x="1695018" y="307835"/>
                  </a:lnTo>
                  <a:lnTo>
                    <a:pt x="1668500" y="310629"/>
                  </a:lnTo>
                  <a:lnTo>
                    <a:pt x="1638084" y="306222"/>
                  </a:lnTo>
                  <a:lnTo>
                    <a:pt x="1618894" y="292633"/>
                  </a:lnTo>
                  <a:lnTo>
                    <a:pt x="1608899" y="269328"/>
                  </a:lnTo>
                  <a:lnTo>
                    <a:pt x="1606029" y="235788"/>
                  </a:lnTo>
                  <a:lnTo>
                    <a:pt x="1608899" y="202171"/>
                  </a:lnTo>
                  <a:lnTo>
                    <a:pt x="1618907" y="178676"/>
                  </a:lnTo>
                  <a:lnTo>
                    <a:pt x="1638084" y="164884"/>
                  </a:lnTo>
                  <a:lnTo>
                    <a:pt x="1668500" y="160388"/>
                  </a:lnTo>
                  <a:lnTo>
                    <a:pt x="1695018" y="163182"/>
                  </a:lnTo>
                  <a:lnTo>
                    <a:pt x="1714423" y="172186"/>
                  </a:lnTo>
                  <a:lnTo>
                    <a:pt x="1726336" y="188379"/>
                  </a:lnTo>
                  <a:lnTo>
                    <a:pt x="1730400" y="212699"/>
                  </a:lnTo>
                  <a:lnTo>
                    <a:pt x="1730400" y="131660"/>
                  </a:lnTo>
                  <a:lnTo>
                    <a:pt x="1718894" y="115430"/>
                  </a:lnTo>
                  <a:lnTo>
                    <a:pt x="1698396" y="100596"/>
                  </a:lnTo>
                  <a:lnTo>
                    <a:pt x="1672513" y="91478"/>
                  </a:lnTo>
                  <a:lnTo>
                    <a:pt x="1642059" y="88366"/>
                  </a:lnTo>
                  <a:lnTo>
                    <a:pt x="1599768" y="95110"/>
                  </a:lnTo>
                  <a:lnTo>
                    <a:pt x="1566303" y="114490"/>
                  </a:lnTo>
                  <a:lnTo>
                    <a:pt x="1542008" y="145249"/>
                  </a:lnTo>
                  <a:lnTo>
                    <a:pt x="1527200" y="186105"/>
                  </a:lnTo>
                  <a:lnTo>
                    <a:pt x="1522183" y="235788"/>
                  </a:lnTo>
                  <a:lnTo>
                    <a:pt x="1527263" y="285216"/>
                  </a:lnTo>
                  <a:lnTo>
                    <a:pt x="1542313" y="325907"/>
                  </a:lnTo>
                  <a:lnTo>
                    <a:pt x="1567040" y="356577"/>
                  </a:lnTo>
                  <a:lnTo>
                    <a:pt x="1601127" y="375932"/>
                  </a:lnTo>
                  <a:lnTo>
                    <a:pt x="1644307" y="382663"/>
                  </a:lnTo>
                  <a:lnTo>
                    <a:pt x="1672983" y="379387"/>
                  </a:lnTo>
                  <a:lnTo>
                    <a:pt x="1696440" y="370357"/>
                  </a:lnTo>
                  <a:lnTo>
                    <a:pt x="1714512" y="356793"/>
                  </a:lnTo>
                  <a:lnTo>
                    <a:pt x="1727034" y="339890"/>
                  </a:lnTo>
                  <a:lnTo>
                    <a:pt x="1730413" y="339890"/>
                  </a:lnTo>
                  <a:lnTo>
                    <a:pt x="1730413" y="471576"/>
                  </a:lnTo>
                  <a:lnTo>
                    <a:pt x="1814258" y="471576"/>
                  </a:lnTo>
                  <a:lnTo>
                    <a:pt x="1814258" y="339890"/>
                  </a:lnTo>
                  <a:lnTo>
                    <a:pt x="1814258" y="310629"/>
                  </a:lnTo>
                  <a:lnTo>
                    <a:pt x="1814258" y="160388"/>
                  </a:lnTo>
                  <a:lnTo>
                    <a:pt x="1814258" y="135623"/>
                  </a:lnTo>
                  <a:lnTo>
                    <a:pt x="1814258" y="9399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" name="bg object 18">
              <a:extLst>
                <a:ext uri="{FF2B5EF4-FFF2-40B4-BE49-F238E27FC236}">
                  <a16:creationId xmlns:a16="http://schemas.microsoft.com/office/drawing/2014/main" id="{3A19610D-EA52-DCAA-C6EA-D7B4FBB99D25}"/>
                </a:ext>
              </a:extLst>
            </p:cNvPr>
            <p:cNvSpPr/>
            <p:nvPr/>
          </p:nvSpPr>
          <p:spPr>
            <a:xfrm>
              <a:off x="1337754" y="9593091"/>
              <a:ext cx="237490" cy="237490"/>
            </a:xfrm>
            <a:custGeom>
              <a:avLst/>
              <a:gdLst/>
              <a:ahLst/>
              <a:cxnLst/>
              <a:rect l="l" t="t" r="r" b="b"/>
              <a:pathLst>
                <a:path w="237490" h="237490">
                  <a:moveTo>
                    <a:pt x="237058" y="142240"/>
                  </a:moveTo>
                  <a:lnTo>
                    <a:pt x="94818" y="142240"/>
                  </a:lnTo>
                  <a:lnTo>
                    <a:pt x="94818" y="0"/>
                  </a:lnTo>
                  <a:lnTo>
                    <a:pt x="0" y="0"/>
                  </a:lnTo>
                  <a:lnTo>
                    <a:pt x="0" y="142240"/>
                  </a:lnTo>
                  <a:lnTo>
                    <a:pt x="0" y="237490"/>
                  </a:lnTo>
                  <a:lnTo>
                    <a:pt x="237058" y="237490"/>
                  </a:lnTo>
                  <a:lnTo>
                    <a:pt x="237058" y="142240"/>
                  </a:lnTo>
                  <a:close/>
                </a:path>
              </a:pathLst>
            </a:custGeom>
            <a:solidFill>
              <a:srgbClr val="63AD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bg object 19">
              <a:extLst>
                <a:ext uri="{FF2B5EF4-FFF2-40B4-BE49-F238E27FC236}">
                  <a16:creationId xmlns:a16="http://schemas.microsoft.com/office/drawing/2014/main" id="{A8F76902-D2CD-20B0-4284-33E8DBD58B25}"/>
                </a:ext>
              </a:extLst>
            </p:cNvPr>
            <p:cNvSpPr/>
            <p:nvPr/>
          </p:nvSpPr>
          <p:spPr>
            <a:xfrm>
              <a:off x="1479981" y="9877991"/>
              <a:ext cx="237490" cy="237490"/>
            </a:xfrm>
            <a:custGeom>
              <a:avLst/>
              <a:gdLst/>
              <a:ahLst/>
              <a:cxnLst/>
              <a:rect l="l" t="t" r="r" b="b"/>
              <a:pathLst>
                <a:path w="237489" h="237490">
                  <a:moveTo>
                    <a:pt x="237058" y="0"/>
                  </a:moveTo>
                  <a:lnTo>
                    <a:pt x="0" y="0"/>
                  </a:lnTo>
                  <a:lnTo>
                    <a:pt x="0" y="95250"/>
                  </a:lnTo>
                  <a:lnTo>
                    <a:pt x="0" y="237490"/>
                  </a:lnTo>
                  <a:lnTo>
                    <a:pt x="94830" y="237490"/>
                  </a:lnTo>
                  <a:lnTo>
                    <a:pt x="94830" y="95250"/>
                  </a:lnTo>
                  <a:lnTo>
                    <a:pt x="237058" y="95250"/>
                  </a:lnTo>
                  <a:lnTo>
                    <a:pt x="237058" y="0"/>
                  </a:lnTo>
                  <a:close/>
                </a:path>
              </a:pathLst>
            </a:custGeom>
            <a:solidFill>
              <a:srgbClr val="63AD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bg object 20">
              <a:extLst>
                <a:ext uri="{FF2B5EF4-FFF2-40B4-BE49-F238E27FC236}">
                  <a16:creationId xmlns:a16="http://schemas.microsoft.com/office/drawing/2014/main" id="{F17F3213-D3FF-9DE2-02C7-913047AA019A}"/>
                </a:ext>
              </a:extLst>
            </p:cNvPr>
            <p:cNvSpPr/>
            <p:nvPr/>
          </p:nvSpPr>
          <p:spPr>
            <a:xfrm>
              <a:off x="1195641" y="10020218"/>
              <a:ext cx="237490" cy="237490"/>
            </a:xfrm>
            <a:custGeom>
              <a:avLst/>
              <a:gdLst/>
              <a:ahLst/>
              <a:cxnLst/>
              <a:rect l="l" t="t" r="r" b="b"/>
              <a:pathLst>
                <a:path w="237490" h="237490">
                  <a:moveTo>
                    <a:pt x="237058" y="0"/>
                  </a:moveTo>
                  <a:lnTo>
                    <a:pt x="0" y="0"/>
                  </a:lnTo>
                  <a:lnTo>
                    <a:pt x="0" y="95250"/>
                  </a:lnTo>
                  <a:lnTo>
                    <a:pt x="142252" y="95250"/>
                  </a:lnTo>
                  <a:lnTo>
                    <a:pt x="142252" y="237490"/>
                  </a:lnTo>
                  <a:lnTo>
                    <a:pt x="237058" y="237490"/>
                  </a:lnTo>
                  <a:lnTo>
                    <a:pt x="237058" y="95250"/>
                  </a:lnTo>
                  <a:lnTo>
                    <a:pt x="237058" y="0"/>
                  </a:lnTo>
                  <a:close/>
                </a:path>
              </a:pathLst>
            </a:custGeom>
            <a:solidFill>
              <a:srgbClr val="63AD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bg object 21">
              <a:extLst>
                <a:ext uri="{FF2B5EF4-FFF2-40B4-BE49-F238E27FC236}">
                  <a16:creationId xmlns:a16="http://schemas.microsoft.com/office/drawing/2014/main" id="{A7A32FBC-E802-B1AC-5B0C-48C3ECE2C99E}"/>
                </a:ext>
              </a:extLst>
            </p:cNvPr>
            <p:cNvSpPr/>
            <p:nvPr/>
          </p:nvSpPr>
          <p:spPr>
            <a:xfrm>
              <a:off x="1053414" y="9735319"/>
              <a:ext cx="237490" cy="237490"/>
            </a:xfrm>
            <a:custGeom>
              <a:avLst/>
              <a:gdLst/>
              <a:ahLst/>
              <a:cxnLst/>
              <a:rect l="l" t="t" r="r" b="b"/>
              <a:pathLst>
                <a:path w="237490" h="237490">
                  <a:moveTo>
                    <a:pt x="237058" y="0"/>
                  </a:moveTo>
                  <a:lnTo>
                    <a:pt x="142227" y="0"/>
                  </a:lnTo>
                  <a:lnTo>
                    <a:pt x="142227" y="142240"/>
                  </a:lnTo>
                  <a:lnTo>
                    <a:pt x="0" y="142240"/>
                  </a:lnTo>
                  <a:lnTo>
                    <a:pt x="0" y="237490"/>
                  </a:lnTo>
                  <a:lnTo>
                    <a:pt x="237058" y="237490"/>
                  </a:lnTo>
                  <a:lnTo>
                    <a:pt x="237058" y="142240"/>
                  </a:lnTo>
                  <a:lnTo>
                    <a:pt x="237058" y="0"/>
                  </a:lnTo>
                  <a:close/>
                </a:path>
              </a:pathLst>
            </a:custGeom>
            <a:solidFill>
              <a:srgbClr val="63AD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2">
            <a:extLst>
              <a:ext uri="{FF2B5EF4-FFF2-40B4-BE49-F238E27FC236}">
                <a16:creationId xmlns:a16="http://schemas.microsoft.com/office/drawing/2014/main" id="{5477FB2A-566A-A2FF-F710-0E3B7E253A3C}"/>
              </a:ext>
            </a:extLst>
          </p:cNvPr>
          <p:cNvSpPr txBox="1">
            <a:spLocks/>
          </p:cNvSpPr>
          <p:nvPr/>
        </p:nvSpPr>
        <p:spPr>
          <a:xfrm>
            <a:off x="1047580" y="705844"/>
            <a:ext cx="8775870" cy="2920030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>
            <a:lvl1pPr>
              <a:defRPr sz="4950" b="1" i="0">
                <a:solidFill>
                  <a:srgbClr val="062A4B"/>
                </a:solidFill>
                <a:latin typeface="Arial"/>
                <a:ea typeface="+mj-ea"/>
                <a:cs typeface="Arial"/>
              </a:defRPr>
            </a:lvl1pPr>
          </a:lstStyle>
          <a:p>
            <a:pPr marR="5080">
              <a:lnSpc>
                <a:spcPts val="10310"/>
              </a:lnSpc>
              <a:spcBef>
                <a:spcPts val="770"/>
              </a:spcBef>
            </a:pPr>
            <a:r>
              <a:rPr lang="en-GB" sz="99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Introducing</a:t>
            </a:r>
          </a:p>
          <a:p>
            <a:pPr marR="5080">
              <a:lnSpc>
                <a:spcPts val="10310"/>
              </a:lnSpc>
              <a:spcBef>
                <a:spcPts val="770"/>
              </a:spcBef>
            </a:pPr>
            <a:r>
              <a:rPr lang="en-GB" sz="99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Payreq</a:t>
            </a:r>
            <a:endParaRPr lang="en-GB" sz="9900" spc="-1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9"/>
          <p:cNvSpPr txBox="1">
            <a:spLocks noGrp="1"/>
          </p:cNvSpPr>
          <p:nvPr>
            <p:ph type="title"/>
          </p:nvPr>
        </p:nvSpPr>
        <p:spPr>
          <a:xfrm>
            <a:off x="1047580" y="876712"/>
            <a:ext cx="8718550" cy="809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975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7 steps to digital sharing</a:t>
            </a:r>
            <a:endParaRPr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9" name="Google Shape;189;p9"/>
          <p:cNvGrpSpPr/>
          <p:nvPr/>
        </p:nvGrpSpPr>
        <p:grpSpPr>
          <a:xfrm>
            <a:off x="0" y="10229350"/>
            <a:ext cx="20104418" cy="1080000"/>
            <a:chOff x="0" y="10245024"/>
            <a:chExt cx="20104418" cy="1080000"/>
          </a:xfrm>
        </p:grpSpPr>
        <p:sp>
          <p:nvSpPr>
            <p:cNvPr id="190" name="Google Shape;190;p9"/>
            <p:cNvSpPr/>
            <p:nvPr/>
          </p:nvSpPr>
          <p:spPr>
            <a:xfrm>
              <a:off x="0" y="10261467"/>
              <a:ext cx="20104100" cy="1047115"/>
            </a:xfrm>
            <a:custGeom>
              <a:avLst/>
              <a:gdLst/>
              <a:ahLst/>
              <a:cxnLst/>
              <a:rect l="l" t="t" r="r" b="b"/>
              <a:pathLst>
                <a:path w="20104100" h="1047115" extrusionOk="0">
                  <a:moveTo>
                    <a:pt x="20104099" y="0"/>
                  </a:moveTo>
                  <a:lnTo>
                    <a:pt x="0" y="0"/>
                  </a:lnTo>
                  <a:lnTo>
                    <a:pt x="0" y="1047088"/>
                  </a:lnTo>
                  <a:lnTo>
                    <a:pt x="20104099" y="1047088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E6EAED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" name="Google Shape;191;p9"/>
            <p:cNvSpPr/>
            <p:nvPr/>
          </p:nvSpPr>
          <p:spPr>
            <a:xfrm>
              <a:off x="15566708" y="10245024"/>
              <a:ext cx="4537710" cy="1080000"/>
            </a:xfrm>
            <a:custGeom>
              <a:avLst/>
              <a:gdLst/>
              <a:ahLst/>
              <a:cxnLst/>
              <a:rect l="l" t="t" r="r" b="b"/>
              <a:pathLst>
                <a:path w="4537709" h="1046479" extrusionOk="0">
                  <a:moveTo>
                    <a:pt x="4537380" y="0"/>
                  </a:moveTo>
                  <a:lnTo>
                    <a:pt x="0" y="0"/>
                  </a:lnTo>
                  <a:lnTo>
                    <a:pt x="0" y="453390"/>
                  </a:lnTo>
                  <a:lnTo>
                    <a:pt x="3176168" y="453390"/>
                  </a:lnTo>
                  <a:lnTo>
                    <a:pt x="3176168" y="1046480"/>
                  </a:lnTo>
                  <a:lnTo>
                    <a:pt x="4537380" y="1046480"/>
                  </a:lnTo>
                  <a:lnTo>
                    <a:pt x="4537380" y="453390"/>
                  </a:lnTo>
                  <a:lnTo>
                    <a:pt x="4537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192" name="Google Shape;192;p9"/>
          <p:cNvSpPr txBox="1">
            <a:spLocks noGrp="1"/>
          </p:cNvSpPr>
          <p:nvPr>
            <p:ph type="dt" idx="10"/>
          </p:nvPr>
        </p:nvSpPr>
        <p:spPr>
          <a:xfrm>
            <a:off x="1060450" y="10602946"/>
            <a:ext cx="3133725" cy="243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203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latin typeface="Arial"/>
                <a:ea typeface="Arial"/>
                <a:cs typeface="Arial"/>
                <a:sym typeface="Arial"/>
              </a:rPr>
              <a:t>Payreq</a:t>
            </a:r>
            <a:r>
              <a:rPr lang="en-GB" dirty="0">
                <a:latin typeface="Arial"/>
                <a:ea typeface="Arial"/>
                <a:cs typeface="Arial"/>
                <a:sym typeface="Arial"/>
              </a:rPr>
              <a:t> partners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3" name="Google Shape;193;p9"/>
          <p:cNvGrpSpPr/>
          <p:nvPr/>
        </p:nvGrpSpPr>
        <p:grpSpPr>
          <a:xfrm>
            <a:off x="16404387" y="5"/>
            <a:ext cx="3700145" cy="1850318"/>
            <a:chOff x="16404387" y="5"/>
            <a:chExt cx="3700145" cy="1850318"/>
          </a:xfrm>
        </p:grpSpPr>
        <p:sp>
          <p:nvSpPr>
            <p:cNvPr id="194" name="Google Shape;194;p9"/>
            <p:cNvSpPr/>
            <p:nvPr/>
          </p:nvSpPr>
          <p:spPr>
            <a:xfrm>
              <a:off x="17144336" y="1109913"/>
              <a:ext cx="1850389" cy="740410"/>
            </a:xfrm>
            <a:custGeom>
              <a:avLst/>
              <a:gdLst/>
              <a:ahLst/>
              <a:cxnLst/>
              <a:rect l="l" t="t" r="r" b="b"/>
              <a:pathLst>
                <a:path w="1850390" h="740410" extrusionOk="0">
                  <a:moveTo>
                    <a:pt x="1849849" y="0"/>
                  </a:moveTo>
                  <a:lnTo>
                    <a:pt x="0" y="0"/>
                  </a:lnTo>
                  <a:lnTo>
                    <a:pt x="0" y="739946"/>
                  </a:lnTo>
                  <a:lnTo>
                    <a:pt x="1849849" y="739946"/>
                  </a:lnTo>
                  <a:lnTo>
                    <a:pt x="1849849" y="0"/>
                  </a:lnTo>
                  <a:close/>
                </a:path>
              </a:pathLst>
            </a:custGeom>
            <a:solidFill>
              <a:srgbClr val="44EABE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" name="Google Shape;195;p9"/>
            <p:cNvSpPr/>
            <p:nvPr/>
          </p:nvSpPr>
          <p:spPr>
            <a:xfrm>
              <a:off x="16404387" y="5"/>
              <a:ext cx="3700145" cy="1109980"/>
            </a:xfrm>
            <a:custGeom>
              <a:avLst/>
              <a:gdLst/>
              <a:ahLst/>
              <a:cxnLst/>
              <a:rect l="l" t="t" r="r" b="b"/>
              <a:pathLst>
                <a:path w="3700144" h="1109980" extrusionOk="0">
                  <a:moveTo>
                    <a:pt x="3699713" y="0"/>
                  </a:moveTo>
                  <a:lnTo>
                    <a:pt x="0" y="0"/>
                  </a:lnTo>
                  <a:lnTo>
                    <a:pt x="0" y="369570"/>
                  </a:lnTo>
                  <a:lnTo>
                    <a:pt x="2589796" y="369570"/>
                  </a:lnTo>
                  <a:lnTo>
                    <a:pt x="2589796" y="1109980"/>
                  </a:lnTo>
                  <a:lnTo>
                    <a:pt x="3699713" y="1109980"/>
                  </a:lnTo>
                  <a:lnTo>
                    <a:pt x="3699713" y="369570"/>
                  </a:lnTo>
                  <a:lnTo>
                    <a:pt x="3699713" y="0"/>
                  </a:lnTo>
                  <a:close/>
                </a:path>
              </a:pathLst>
            </a:custGeom>
            <a:solidFill>
              <a:srgbClr val="062A4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13" name="Google Shape;169;p8">
            <a:extLst>
              <a:ext uri="{FF2B5EF4-FFF2-40B4-BE49-F238E27FC236}">
                <a16:creationId xmlns:a16="http://schemas.microsoft.com/office/drawing/2014/main" id="{BFCE9A5C-968B-06F8-A04B-8801D85095D5}"/>
              </a:ext>
            </a:extLst>
          </p:cNvPr>
          <p:cNvSpPr txBox="1"/>
          <p:nvPr/>
        </p:nvSpPr>
        <p:spPr>
          <a:xfrm>
            <a:off x="1034388" y="3451896"/>
            <a:ext cx="3425318" cy="1514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40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1. Say ‘yes’ to offering your customers delivery choice</a:t>
            </a:r>
          </a:p>
          <a:p>
            <a:pPr marL="12700" marR="5080" lvl="0" indent="0" algn="l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Payreq</a:t>
            </a:r>
            <a:r>
              <a:rPr lang="en-GB" sz="160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 will configure a portal</a:t>
            </a:r>
            <a:endParaRPr sz="160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69;p8">
            <a:extLst>
              <a:ext uri="{FF2B5EF4-FFF2-40B4-BE49-F238E27FC236}">
                <a16:creationId xmlns:a16="http://schemas.microsoft.com/office/drawing/2014/main" id="{7E869095-DFE6-15EC-FC29-F96BC5860647}"/>
              </a:ext>
            </a:extLst>
          </p:cNvPr>
          <p:cNvSpPr txBox="1"/>
          <p:nvPr/>
        </p:nvSpPr>
        <p:spPr>
          <a:xfrm>
            <a:off x="6102584" y="3451896"/>
            <a:ext cx="3827480" cy="1391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40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3. Promote the digital service to customers </a:t>
            </a:r>
          </a:p>
          <a:p>
            <a:pPr marL="12700" marR="5080" lvl="0" indent="0" algn="l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Customers that want to go digital will create their </a:t>
            </a:r>
            <a:r>
              <a:rPr lang="en-GB" sz="1600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Payreq</a:t>
            </a:r>
            <a:r>
              <a:rPr lang="en-GB" sz="160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 account</a:t>
            </a:r>
            <a:endParaRPr sz="160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69;p8">
            <a:extLst>
              <a:ext uri="{FF2B5EF4-FFF2-40B4-BE49-F238E27FC236}">
                <a16:creationId xmlns:a16="http://schemas.microsoft.com/office/drawing/2014/main" id="{5159FA3A-E1DF-F778-D0EB-0A19B6F9B179}"/>
              </a:ext>
            </a:extLst>
          </p:cNvPr>
          <p:cNvSpPr txBox="1"/>
          <p:nvPr/>
        </p:nvSpPr>
        <p:spPr>
          <a:xfrm>
            <a:off x="11092493" y="3451896"/>
            <a:ext cx="4142296" cy="1760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40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5. Provide the billing data you want to share digitally with consented customers </a:t>
            </a:r>
          </a:p>
          <a:p>
            <a:pPr marL="12700" marR="5080" lvl="0" indent="0" algn="l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At this point we might do some composition of the documents for you</a:t>
            </a:r>
            <a:endParaRPr sz="160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9;p8">
            <a:extLst>
              <a:ext uri="{FF2B5EF4-FFF2-40B4-BE49-F238E27FC236}">
                <a16:creationId xmlns:a16="http://schemas.microsoft.com/office/drawing/2014/main" id="{38EB7BB3-F0B0-D67B-E3F6-7F182CCF820E}"/>
              </a:ext>
            </a:extLst>
          </p:cNvPr>
          <p:cNvSpPr txBox="1"/>
          <p:nvPr/>
        </p:nvSpPr>
        <p:spPr>
          <a:xfrm>
            <a:off x="16068065" y="3451896"/>
            <a:ext cx="2892794" cy="1391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40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7. Keep an eye on the results </a:t>
            </a:r>
          </a:p>
          <a:p>
            <a:pPr marL="12700" marR="5080" lvl="0" indent="0" algn="l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Access reporting data in real time, via web portal or API</a:t>
            </a:r>
            <a:endParaRPr sz="160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69;p8">
            <a:extLst>
              <a:ext uri="{FF2B5EF4-FFF2-40B4-BE49-F238E27FC236}">
                <a16:creationId xmlns:a16="http://schemas.microsoft.com/office/drawing/2014/main" id="{DE34DFEE-B7FF-29D2-3A06-0B6330246069}"/>
              </a:ext>
            </a:extLst>
          </p:cNvPr>
          <p:cNvSpPr txBox="1"/>
          <p:nvPr/>
        </p:nvSpPr>
        <p:spPr>
          <a:xfrm>
            <a:off x="3615356" y="7908959"/>
            <a:ext cx="3203481" cy="1114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2. Supply all your customer contact data to </a:t>
            </a:r>
            <a:r>
              <a:rPr lang="en-GB" sz="2400" b="1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Payreq</a:t>
            </a:r>
            <a:endParaRPr sz="240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69;p8">
            <a:extLst>
              <a:ext uri="{FF2B5EF4-FFF2-40B4-BE49-F238E27FC236}">
                <a16:creationId xmlns:a16="http://schemas.microsoft.com/office/drawing/2014/main" id="{DC14B661-F28D-00AC-C421-B6F4E413D903}"/>
              </a:ext>
            </a:extLst>
          </p:cNvPr>
          <p:cNvSpPr txBox="1"/>
          <p:nvPr/>
        </p:nvSpPr>
        <p:spPr>
          <a:xfrm>
            <a:off x="8545152" y="7908959"/>
            <a:ext cx="3203482" cy="1114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4. Draw down customer consent files from </a:t>
            </a:r>
            <a:r>
              <a:rPr lang="en-GB" sz="2400" b="1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Payreq</a:t>
            </a:r>
            <a:endParaRPr sz="240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69;p8">
            <a:extLst>
              <a:ext uri="{FF2B5EF4-FFF2-40B4-BE49-F238E27FC236}">
                <a16:creationId xmlns:a16="http://schemas.microsoft.com/office/drawing/2014/main" id="{CB76D108-84AF-7280-7358-699575EE9D65}"/>
              </a:ext>
            </a:extLst>
          </p:cNvPr>
          <p:cNvSpPr txBox="1"/>
          <p:nvPr/>
        </p:nvSpPr>
        <p:spPr>
          <a:xfrm>
            <a:off x="13588796" y="7908959"/>
            <a:ext cx="2623257" cy="1268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40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6. Relax</a:t>
            </a:r>
          </a:p>
          <a:p>
            <a:pPr marL="12700" marR="5080" lvl="0" indent="0" algn="l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Billing information will be shared with customers in their channels of choice</a:t>
            </a:r>
            <a:endParaRPr sz="160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9568C510-3B85-2C84-3918-CC749C8B42E3}"/>
              </a:ext>
            </a:extLst>
          </p:cNvPr>
          <p:cNvGrpSpPr/>
          <p:nvPr/>
        </p:nvGrpSpPr>
        <p:grpSpPr>
          <a:xfrm>
            <a:off x="1079479" y="5454902"/>
            <a:ext cx="19024621" cy="1362029"/>
            <a:chOff x="1079479" y="5454902"/>
            <a:chExt cx="19024621" cy="1362029"/>
          </a:xfrm>
        </p:grpSpPr>
        <p:cxnSp>
          <p:nvCxnSpPr>
            <p:cNvPr id="6" name="Google Shape;239;g28281a0ec40_0_0">
              <a:extLst>
                <a:ext uri="{FF2B5EF4-FFF2-40B4-BE49-F238E27FC236}">
                  <a16:creationId xmlns:a16="http://schemas.microsoft.com/office/drawing/2014/main" id="{7840BF76-2200-62B6-1493-FC214533C488}"/>
                </a:ext>
              </a:extLst>
            </p:cNvPr>
            <p:cNvCxnSpPr/>
            <p:nvPr/>
          </p:nvCxnSpPr>
          <p:spPr>
            <a:xfrm>
              <a:off x="16117980" y="5542432"/>
              <a:ext cx="0" cy="546600"/>
            </a:xfrm>
            <a:prstGeom prst="straightConnector1">
              <a:avLst/>
            </a:prstGeom>
            <a:noFill/>
            <a:ln w="25400" cap="flat" cmpd="sng">
              <a:solidFill>
                <a:srgbClr val="8E98B1"/>
              </a:solidFill>
              <a:prstDash val="solid"/>
              <a:round/>
              <a:headEnd type="diamond" w="med" len="med"/>
              <a:tailEnd type="none" w="med" len="med"/>
            </a:ln>
          </p:spPr>
        </p:cxnSp>
        <p:cxnSp>
          <p:nvCxnSpPr>
            <p:cNvPr id="2" name="Google Shape;235;g28281a0ec40_0_0">
              <a:extLst>
                <a:ext uri="{FF2B5EF4-FFF2-40B4-BE49-F238E27FC236}">
                  <a16:creationId xmlns:a16="http://schemas.microsoft.com/office/drawing/2014/main" id="{EB258705-D320-D9BD-D45C-A8241E431C09}"/>
                </a:ext>
              </a:extLst>
            </p:cNvPr>
            <p:cNvCxnSpPr>
              <a:cxnSpLocks/>
            </p:cNvCxnSpPr>
            <p:nvPr/>
          </p:nvCxnSpPr>
          <p:spPr>
            <a:xfrm>
              <a:off x="1178487" y="6089032"/>
              <a:ext cx="18925613" cy="0"/>
            </a:xfrm>
            <a:prstGeom prst="straightConnector1">
              <a:avLst/>
            </a:prstGeom>
            <a:noFill/>
            <a:ln w="25400" cap="flat" cmpd="sng">
              <a:solidFill>
                <a:srgbClr val="8E98B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" name="Google Shape;236;g28281a0ec40_0_0">
              <a:extLst>
                <a:ext uri="{FF2B5EF4-FFF2-40B4-BE49-F238E27FC236}">
                  <a16:creationId xmlns:a16="http://schemas.microsoft.com/office/drawing/2014/main" id="{B0BD0D3B-9FCF-4CAE-2167-55375B527069}"/>
                </a:ext>
              </a:extLst>
            </p:cNvPr>
            <p:cNvCxnSpPr/>
            <p:nvPr/>
          </p:nvCxnSpPr>
          <p:spPr>
            <a:xfrm>
              <a:off x="6111774" y="5556532"/>
              <a:ext cx="0" cy="546600"/>
            </a:xfrm>
            <a:prstGeom prst="straightConnector1">
              <a:avLst/>
            </a:prstGeom>
            <a:noFill/>
            <a:ln w="25400" cap="flat" cmpd="sng">
              <a:solidFill>
                <a:srgbClr val="8E98B1"/>
              </a:solidFill>
              <a:prstDash val="solid"/>
              <a:round/>
              <a:headEnd type="diamond" w="med" len="med"/>
              <a:tailEnd type="none" w="med" len="med"/>
            </a:ln>
          </p:spPr>
        </p:cxnSp>
        <p:cxnSp>
          <p:nvCxnSpPr>
            <p:cNvPr id="4" name="Google Shape;237;g28281a0ec40_0_0">
              <a:extLst>
                <a:ext uri="{FF2B5EF4-FFF2-40B4-BE49-F238E27FC236}">
                  <a16:creationId xmlns:a16="http://schemas.microsoft.com/office/drawing/2014/main" id="{E8988764-2ADB-EB3D-1335-FCD1121BDE90}"/>
                </a:ext>
              </a:extLst>
            </p:cNvPr>
            <p:cNvCxnSpPr/>
            <p:nvPr/>
          </p:nvCxnSpPr>
          <p:spPr>
            <a:xfrm>
              <a:off x="1163337" y="5556532"/>
              <a:ext cx="0" cy="546600"/>
            </a:xfrm>
            <a:prstGeom prst="straightConnector1">
              <a:avLst/>
            </a:prstGeom>
            <a:noFill/>
            <a:ln w="25400" cap="flat" cmpd="sng">
              <a:solidFill>
                <a:srgbClr val="8E98B1"/>
              </a:solidFill>
              <a:prstDash val="solid"/>
              <a:round/>
              <a:headEnd type="diamond" w="med" len="med"/>
              <a:tailEnd type="none" w="med" len="med"/>
            </a:ln>
          </p:spPr>
        </p:cxnSp>
        <p:cxnSp>
          <p:nvCxnSpPr>
            <p:cNvPr id="5" name="Google Shape;238;g28281a0ec40_0_0">
              <a:extLst>
                <a:ext uri="{FF2B5EF4-FFF2-40B4-BE49-F238E27FC236}">
                  <a16:creationId xmlns:a16="http://schemas.microsoft.com/office/drawing/2014/main" id="{E0DAC314-286A-247E-D35F-F9F59A0B3014}"/>
                </a:ext>
              </a:extLst>
            </p:cNvPr>
            <p:cNvCxnSpPr/>
            <p:nvPr/>
          </p:nvCxnSpPr>
          <p:spPr>
            <a:xfrm>
              <a:off x="11111763" y="5556532"/>
              <a:ext cx="0" cy="546600"/>
            </a:xfrm>
            <a:prstGeom prst="straightConnector1">
              <a:avLst/>
            </a:prstGeom>
            <a:noFill/>
            <a:ln w="25400" cap="flat" cmpd="sng">
              <a:solidFill>
                <a:srgbClr val="8E98B1"/>
              </a:solidFill>
              <a:prstDash val="solid"/>
              <a:round/>
              <a:headEnd type="diamond" w="med" len="med"/>
              <a:tailEnd type="none" w="med" len="med"/>
            </a:ln>
          </p:spPr>
        </p:cxnSp>
        <p:cxnSp>
          <p:nvCxnSpPr>
            <p:cNvPr id="7" name="Google Shape;240;g28281a0ec40_0_0">
              <a:extLst>
                <a:ext uri="{FF2B5EF4-FFF2-40B4-BE49-F238E27FC236}">
                  <a16:creationId xmlns:a16="http://schemas.microsoft.com/office/drawing/2014/main" id="{7056BF9B-AFA4-BCDA-952F-0EEA2AE2BF52}"/>
                </a:ext>
              </a:extLst>
            </p:cNvPr>
            <p:cNvCxnSpPr/>
            <p:nvPr/>
          </p:nvCxnSpPr>
          <p:spPr>
            <a:xfrm>
              <a:off x="3665187" y="6103032"/>
              <a:ext cx="0" cy="591900"/>
            </a:xfrm>
            <a:prstGeom prst="straightConnector1">
              <a:avLst/>
            </a:prstGeom>
            <a:noFill/>
            <a:ln w="25400" cap="flat" cmpd="sng">
              <a:solidFill>
                <a:srgbClr val="8E98B1"/>
              </a:solidFill>
              <a:prstDash val="solid"/>
              <a:round/>
              <a:headEnd type="none" w="med" len="med"/>
              <a:tailEnd type="diamond" w="med" len="med"/>
            </a:ln>
          </p:spPr>
        </p:cxnSp>
        <p:cxnSp>
          <p:nvCxnSpPr>
            <p:cNvPr id="10" name="Google Shape;241;g28281a0ec40_0_0">
              <a:extLst>
                <a:ext uri="{FF2B5EF4-FFF2-40B4-BE49-F238E27FC236}">
                  <a16:creationId xmlns:a16="http://schemas.microsoft.com/office/drawing/2014/main" id="{A787085E-9B85-980E-1B97-1677914AE6A7}"/>
                </a:ext>
              </a:extLst>
            </p:cNvPr>
            <p:cNvCxnSpPr/>
            <p:nvPr/>
          </p:nvCxnSpPr>
          <p:spPr>
            <a:xfrm>
              <a:off x="8620696" y="6103032"/>
              <a:ext cx="0" cy="591900"/>
            </a:xfrm>
            <a:prstGeom prst="straightConnector1">
              <a:avLst/>
            </a:prstGeom>
            <a:noFill/>
            <a:ln w="25400" cap="flat" cmpd="sng">
              <a:solidFill>
                <a:srgbClr val="8E98B1"/>
              </a:solidFill>
              <a:prstDash val="solid"/>
              <a:round/>
              <a:headEnd type="none" w="med" len="med"/>
              <a:tailEnd type="diamond" w="med" len="med"/>
            </a:ln>
          </p:spPr>
        </p:cxnSp>
        <p:cxnSp>
          <p:nvCxnSpPr>
            <p:cNvPr id="11" name="Google Shape;242;g28281a0ec40_0_0">
              <a:extLst>
                <a:ext uri="{FF2B5EF4-FFF2-40B4-BE49-F238E27FC236}">
                  <a16:creationId xmlns:a16="http://schemas.microsoft.com/office/drawing/2014/main" id="{AD2CE3F9-0D74-94B3-72B0-7839210EE935}"/>
                </a:ext>
              </a:extLst>
            </p:cNvPr>
            <p:cNvCxnSpPr/>
            <p:nvPr/>
          </p:nvCxnSpPr>
          <p:spPr>
            <a:xfrm>
              <a:off x="13626913" y="6103032"/>
              <a:ext cx="0" cy="591900"/>
            </a:xfrm>
            <a:prstGeom prst="straightConnector1">
              <a:avLst/>
            </a:prstGeom>
            <a:noFill/>
            <a:ln w="25400" cap="flat" cmpd="sng">
              <a:solidFill>
                <a:srgbClr val="8E98B1"/>
              </a:solidFill>
              <a:prstDash val="solid"/>
              <a:round/>
              <a:headEnd type="none" w="med" len="med"/>
              <a:tailEnd type="diamond" w="med" len="med"/>
            </a:ln>
          </p:spPr>
        </p:cxn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A474F96-6AC8-C488-0F52-D1D221720070}"/>
                </a:ext>
              </a:extLst>
            </p:cNvPr>
            <p:cNvSpPr/>
            <p:nvPr/>
          </p:nvSpPr>
          <p:spPr>
            <a:xfrm>
              <a:off x="8528493" y="6636931"/>
              <a:ext cx="180000" cy="180000"/>
            </a:xfrm>
            <a:prstGeom prst="rect">
              <a:avLst/>
            </a:prstGeom>
            <a:solidFill>
              <a:srgbClr val="44EAB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A6BBFEC-CEDA-7BD0-C8AE-5AC6037E633B}"/>
                </a:ext>
              </a:extLst>
            </p:cNvPr>
            <p:cNvSpPr/>
            <p:nvPr/>
          </p:nvSpPr>
          <p:spPr>
            <a:xfrm>
              <a:off x="13536913" y="6636931"/>
              <a:ext cx="180000" cy="180000"/>
            </a:xfrm>
            <a:prstGeom prst="rect">
              <a:avLst/>
            </a:prstGeom>
            <a:solidFill>
              <a:srgbClr val="44EAB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69B7EE1F-596F-5F7F-CB15-1C1E11A2ED05}"/>
                </a:ext>
              </a:extLst>
            </p:cNvPr>
            <p:cNvSpPr/>
            <p:nvPr/>
          </p:nvSpPr>
          <p:spPr>
            <a:xfrm>
              <a:off x="3577352" y="6636931"/>
              <a:ext cx="180000" cy="180000"/>
            </a:xfrm>
            <a:prstGeom prst="rect">
              <a:avLst/>
            </a:prstGeom>
            <a:solidFill>
              <a:srgbClr val="44EAB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539DF10C-FFCF-9C10-832F-B03CA8B9B60C}"/>
                </a:ext>
              </a:extLst>
            </p:cNvPr>
            <p:cNvSpPr/>
            <p:nvPr/>
          </p:nvSpPr>
          <p:spPr>
            <a:xfrm>
              <a:off x="1079479" y="5454902"/>
              <a:ext cx="180000" cy="180000"/>
            </a:xfrm>
            <a:prstGeom prst="rect">
              <a:avLst/>
            </a:prstGeom>
            <a:solidFill>
              <a:srgbClr val="44EAB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88F47AA-807D-5DEF-59ED-410090D1DEF1}"/>
                </a:ext>
              </a:extLst>
            </p:cNvPr>
            <p:cNvSpPr/>
            <p:nvPr/>
          </p:nvSpPr>
          <p:spPr>
            <a:xfrm>
              <a:off x="6019469" y="5454902"/>
              <a:ext cx="180000" cy="180000"/>
            </a:xfrm>
            <a:prstGeom prst="rect">
              <a:avLst/>
            </a:prstGeom>
            <a:solidFill>
              <a:srgbClr val="44EAB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A332562-594C-3130-936D-66ABD08C54C1}"/>
                </a:ext>
              </a:extLst>
            </p:cNvPr>
            <p:cNvSpPr/>
            <p:nvPr/>
          </p:nvSpPr>
          <p:spPr>
            <a:xfrm>
              <a:off x="11026367" y="5454902"/>
              <a:ext cx="180000" cy="180000"/>
            </a:xfrm>
            <a:prstGeom prst="rect">
              <a:avLst/>
            </a:prstGeom>
            <a:solidFill>
              <a:srgbClr val="44EAB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58D36369-E2CC-F4C9-9C2A-22A9EEED4A52}"/>
                </a:ext>
              </a:extLst>
            </p:cNvPr>
            <p:cNvSpPr/>
            <p:nvPr/>
          </p:nvSpPr>
          <p:spPr>
            <a:xfrm>
              <a:off x="16027689" y="5454902"/>
              <a:ext cx="180000" cy="180000"/>
            </a:xfrm>
            <a:prstGeom prst="rect">
              <a:avLst/>
            </a:prstGeom>
            <a:solidFill>
              <a:srgbClr val="44EAB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6" name="Graphic 45">
            <a:extLst>
              <a:ext uri="{FF2B5EF4-FFF2-40B4-BE49-F238E27FC236}">
                <a16:creationId xmlns:a16="http://schemas.microsoft.com/office/drawing/2014/main" id="{C1CBD835-81BA-7A3F-F9A6-516834EA9C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5150" y="2495396"/>
            <a:ext cx="788400" cy="788400"/>
          </a:xfrm>
          <a:prstGeom prst="rect">
            <a:avLst/>
          </a:prstGeom>
        </p:spPr>
      </p:pic>
      <p:pic>
        <p:nvPicPr>
          <p:cNvPr id="49" name="Graphic 48">
            <a:extLst>
              <a:ext uri="{FF2B5EF4-FFF2-40B4-BE49-F238E27FC236}">
                <a16:creationId xmlns:a16="http://schemas.microsoft.com/office/drawing/2014/main" id="{EEFA4704-CCE1-B849-0940-9BDA861C6F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030437" y="2484920"/>
            <a:ext cx="788400" cy="788400"/>
          </a:xfrm>
          <a:prstGeom prst="rect">
            <a:avLst/>
          </a:prstGeom>
        </p:spPr>
      </p:pic>
      <p:pic>
        <p:nvPicPr>
          <p:cNvPr id="52" name="Graphic 51">
            <a:extLst>
              <a:ext uri="{FF2B5EF4-FFF2-40B4-BE49-F238E27FC236}">
                <a16:creationId xmlns:a16="http://schemas.microsoft.com/office/drawing/2014/main" id="{89F24DAE-D1EF-6B00-DB13-5F9BD7CA9AC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034103" y="2498648"/>
            <a:ext cx="788400" cy="788400"/>
          </a:xfrm>
          <a:prstGeom prst="rect">
            <a:avLst/>
          </a:prstGeom>
        </p:spPr>
      </p:pic>
      <p:pic>
        <p:nvPicPr>
          <p:cNvPr id="55" name="Graphic 54">
            <a:extLst>
              <a:ext uri="{FF2B5EF4-FFF2-40B4-BE49-F238E27FC236}">
                <a16:creationId xmlns:a16="http://schemas.microsoft.com/office/drawing/2014/main" id="{B9031D5C-E14D-D46D-3B36-E98754A5F6E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5976321" y="2484920"/>
            <a:ext cx="788400" cy="788400"/>
          </a:xfrm>
          <a:prstGeom prst="rect">
            <a:avLst/>
          </a:pr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E4BAB53B-B21C-5B33-148B-E73E78B529E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524827" y="6991863"/>
            <a:ext cx="788400" cy="788400"/>
          </a:xfrm>
          <a:prstGeom prst="rect">
            <a:avLst/>
          </a:prstGeom>
        </p:spPr>
      </p:pic>
      <p:pic>
        <p:nvPicPr>
          <p:cNvPr id="62" name="Graphic 61">
            <a:extLst>
              <a:ext uri="{FF2B5EF4-FFF2-40B4-BE49-F238E27FC236}">
                <a16:creationId xmlns:a16="http://schemas.microsoft.com/office/drawing/2014/main" id="{AAA3A528-F8EB-99AD-0D18-A6E52962E86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382025" y="6984813"/>
            <a:ext cx="788400" cy="788400"/>
          </a:xfrm>
          <a:prstGeom prst="rect">
            <a:avLst/>
          </a:prstGeom>
        </p:spPr>
      </p:pic>
      <p:pic>
        <p:nvPicPr>
          <p:cNvPr id="128" name="Graphic 127">
            <a:extLst>
              <a:ext uri="{FF2B5EF4-FFF2-40B4-BE49-F238E27FC236}">
                <a16:creationId xmlns:a16="http://schemas.microsoft.com/office/drawing/2014/main" id="{604594AE-5AF1-080F-F544-A594FF999BF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3452248" y="6984813"/>
            <a:ext cx="788400" cy="78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003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12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 extrusionOk="0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06294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348" name="Google Shape;348;p12"/>
          <p:cNvSpPr/>
          <p:nvPr/>
        </p:nvSpPr>
        <p:spPr>
          <a:xfrm>
            <a:off x="17243945" y="9734797"/>
            <a:ext cx="1814830" cy="473075"/>
          </a:xfrm>
          <a:custGeom>
            <a:avLst/>
            <a:gdLst/>
            <a:ahLst/>
            <a:cxnLst/>
            <a:rect l="l" t="t" r="r" b="b"/>
            <a:pathLst>
              <a:path w="1814830" h="473075" extrusionOk="0">
                <a:moveTo>
                  <a:pt x="312305" y="132803"/>
                </a:moveTo>
                <a:lnTo>
                  <a:pt x="305638" y="86791"/>
                </a:lnTo>
                <a:lnTo>
                  <a:pt x="300088" y="75946"/>
                </a:lnTo>
                <a:lnTo>
                  <a:pt x="286727" y="49834"/>
                </a:lnTo>
                <a:lnTo>
                  <a:pt x="257251" y="22593"/>
                </a:lnTo>
                <a:lnTo>
                  <a:pt x="228485" y="9969"/>
                </a:lnTo>
                <a:lnTo>
                  <a:pt x="228485" y="132803"/>
                </a:lnTo>
                <a:lnTo>
                  <a:pt x="225856" y="160667"/>
                </a:lnTo>
                <a:lnTo>
                  <a:pt x="217157" y="178104"/>
                </a:lnTo>
                <a:lnTo>
                  <a:pt x="201180" y="187083"/>
                </a:lnTo>
                <a:lnTo>
                  <a:pt x="176720" y="189636"/>
                </a:lnTo>
                <a:lnTo>
                  <a:pt x="84429" y="189636"/>
                </a:lnTo>
                <a:lnTo>
                  <a:pt x="84429" y="75946"/>
                </a:lnTo>
                <a:lnTo>
                  <a:pt x="176720" y="75946"/>
                </a:lnTo>
                <a:lnTo>
                  <a:pt x="201180" y="78498"/>
                </a:lnTo>
                <a:lnTo>
                  <a:pt x="217157" y="87490"/>
                </a:lnTo>
                <a:lnTo>
                  <a:pt x="225856" y="104914"/>
                </a:lnTo>
                <a:lnTo>
                  <a:pt x="228485" y="132803"/>
                </a:lnTo>
                <a:lnTo>
                  <a:pt x="228485" y="9969"/>
                </a:lnTo>
                <a:lnTo>
                  <a:pt x="218884" y="5753"/>
                </a:lnTo>
                <a:lnTo>
                  <a:pt x="173316" y="0"/>
                </a:lnTo>
                <a:lnTo>
                  <a:pt x="0" y="0"/>
                </a:lnTo>
                <a:lnTo>
                  <a:pt x="0" y="377037"/>
                </a:lnTo>
                <a:lnTo>
                  <a:pt x="84404" y="377037"/>
                </a:lnTo>
                <a:lnTo>
                  <a:pt x="84404" y="265061"/>
                </a:lnTo>
                <a:lnTo>
                  <a:pt x="173316" y="265061"/>
                </a:lnTo>
                <a:lnTo>
                  <a:pt x="218884" y="259359"/>
                </a:lnTo>
                <a:lnTo>
                  <a:pt x="257251" y="242658"/>
                </a:lnTo>
                <a:lnTo>
                  <a:pt x="286727" y="215595"/>
                </a:lnTo>
                <a:lnTo>
                  <a:pt x="305638" y="178765"/>
                </a:lnTo>
                <a:lnTo>
                  <a:pt x="312305" y="132803"/>
                </a:lnTo>
                <a:close/>
              </a:path>
              <a:path w="1814830" h="473075" extrusionOk="0">
                <a:moveTo>
                  <a:pt x="595350" y="209346"/>
                </a:moveTo>
                <a:lnTo>
                  <a:pt x="587298" y="162052"/>
                </a:lnTo>
                <a:lnTo>
                  <a:pt x="561721" y="120573"/>
                </a:lnTo>
                <a:lnTo>
                  <a:pt x="521741" y="96659"/>
                </a:lnTo>
                <a:lnTo>
                  <a:pt x="515467" y="95694"/>
                </a:lnTo>
                <a:lnTo>
                  <a:pt x="515467" y="265607"/>
                </a:lnTo>
                <a:lnTo>
                  <a:pt x="509384" y="292379"/>
                </a:lnTo>
                <a:lnTo>
                  <a:pt x="493445" y="308508"/>
                </a:lnTo>
                <a:lnTo>
                  <a:pt x="471055" y="316395"/>
                </a:lnTo>
                <a:lnTo>
                  <a:pt x="445668" y="318490"/>
                </a:lnTo>
                <a:lnTo>
                  <a:pt x="429501" y="317487"/>
                </a:lnTo>
                <a:lnTo>
                  <a:pt x="418084" y="314083"/>
                </a:lnTo>
                <a:lnTo>
                  <a:pt x="411314" y="307822"/>
                </a:lnTo>
                <a:lnTo>
                  <a:pt x="409092" y="298246"/>
                </a:lnTo>
                <a:lnTo>
                  <a:pt x="410591" y="290499"/>
                </a:lnTo>
                <a:lnTo>
                  <a:pt x="415213" y="284746"/>
                </a:lnTo>
                <a:lnTo>
                  <a:pt x="423100" y="280682"/>
                </a:lnTo>
                <a:lnTo>
                  <a:pt x="434416" y="277990"/>
                </a:lnTo>
                <a:lnTo>
                  <a:pt x="515467" y="265607"/>
                </a:lnTo>
                <a:lnTo>
                  <a:pt x="515467" y="95694"/>
                </a:lnTo>
                <a:lnTo>
                  <a:pt x="468160" y="88353"/>
                </a:lnTo>
                <a:lnTo>
                  <a:pt x="413778" y="96354"/>
                </a:lnTo>
                <a:lnTo>
                  <a:pt x="372071" y="119024"/>
                </a:lnTo>
                <a:lnTo>
                  <a:pt x="345338" y="154355"/>
                </a:lnTo>
                <a:lnTo>
                  <a:pt x="335915" y="200329"/>
                </a:lnTo>
                <a:lnTo>
                  <a:pt x="335915" y="206514"/>
                </a:lnTo>
                <a:lnTo>
                  <a:pt x="416382" y="206514"/>
                </a:lnTo>
                <a:lnTo>
                  <a:pt x="416382" y="200329"/>
                </a:lnTo>
                <a:lnTo>
                  <a:pt x="419188" y="182232"/>
                </a:lnTo>
                <a:lnTo>
                  <a:pt x="427850" y="170421"/>
                </a:lnTo>
                <a:lnTo>
                  <a:pt x="442734" y="163995"/>
                </a:lnTo>
                <a:lnTo>
                  <a:pt x="464223" y="162052"/>
                </a:lnTo>
                <a:lnTo>
                  <a:pt x="486232" y="163537"/>
                </a:lnTo>
                <a:lnTo>
                  <a:pt x="502285" y="169303"/>
                </a:lnTo>
                <a:lnTo>
                  <a:pt x="512102" y="181292"/>
                </a:lnTo>
                <a:lnTo>
                  <a:pt x="515442" y="201447"/>
                </a:lnTo>
                <a:lnTo>
                  <a:pt x="515442" y="210451"/>
                </a:lnTo>
                <a:lnTo>
                  <a:pt x="418642" y="225082"/>
                </a:lnTo>
                <a:lnTo>
                  <a:pt x="379895" y="235204"/>
                </a:lnTo>
                <a:lnTo>
                  <a:pt x="351688" y="251955"/>
                </a:lnTo>
                <a:lnTo>
                  <a:pt x="334454" y="275259"/>
                </a:lnTo>
                <a:lnTo>
                  <a:pt x="328625" y="304990"/>
                </a:lnTo>
                <a:lnTo>
                  <a:pt x="335140" y="338759"/>
                </a:lnTo>
                <a:lnTo>
                  <a:pt x="353428" y="363029"/>
                </a:lnTo>
                <a:lnTo>
                  <a:pt x="381546" y="377723"/>
                </a:lnTo>
                <a:lnTo>
                  <a:pt x="417512" y="382663"/>
                </a:lnTo>
                <a:lnTo>
                  <a:pt x="452501" y="378726"/>
                </a:lnTo>
                <a:lnTo>
                  <a:pt x="479564" y="368515"/>
                </a:lnTo>
                <a:lnTo>
                  <a:pt x="499656" y="354393"/>
                </a:lnTo>
                <a:lnTo>
                  <a:pt x="513740" y="338759"/>
                </a:lnTo>
                <a:lnTo>
                  <a:pt x="517131" y="338759"/>
                </a:lnTo>
                <a:lnTo>
                  <a:pt x="517131" y="377037"/>
                </a:lnTo>
                <a:lnTo>
                  <a:pt x="595350" y="377037"/>
                </a:lnTo>
                <a:lnTo>
                  <a:pt x="595350" y="338759"/>
                </a:lnTo>
                <a:lnTo>
                  <a:pt x="595350" y="318516"/>
                </a:lnTo>
                <a:lnTo>
                  <a:pt x="595350" y="265607"/>
                </a:lnTo>
                <a:lnTo>
                  <a:pt x="595350" y="209346"/>
                </a:lnTo>
                <a:close/>
              </a:path>
              <a:path w="1814830" h="473075" extrusionOk="0">
                <a:moveTo>
                  <a:pt x="924572" y="93954"/>
                </a:moveTo>
                <a:lnTo>
                  <a:pt x="830580" y="93954"/>
                </a:lnTo>
                <a:lnTo>
                  <a:pt x="790638" y="212140"/>
                </a:lnTo>
                <a:lnTo>
                  <a:pt x="773188" y="266712"/>
                </a:lnTo>
                <a:lnTo>
                  <a:pt x="767016" y="266712"/>
                </a:lnTo>
                <a:lnTo>
                  <a:pt x="746747" y="212140"/>
                </a:lnTo>
                <a:lnTo>
                  <a:pt x="700608" y="93954"/>
                </a:lnTo>
                <a:lnTo>
                  <a:pt x="606615" y="93954"/>
                </a:lnTo>
                <a:lnTo>
                  <a:pt x="725360" y="365201"/>
                </a:lnTo>
                <a:lnTo>
                  <a:pt x="720293" y="375894"/>
                </a:lnTo>
                <a:lnTo>
                  <a:pt x="713854" y="386753"/>
                </a:lnTo>
                <a:lnTo>
                  <a:pt x="706297" y="393065"/>
                </a:lnTo>
                <a:lnTo>
                  <a:pt x="696315" y="395998"/>
                </a:lnTo>
                <a:lnTo>
                  <a:pt x="682586" y="396709"/>
                </a:lnTo>
                <a:lnTo>
                  <a:pt x="635304" y="396709"/>
                </a:lnTo>
                <a:lnTo>
                  <a:pt x="635304" y="466509"/>
                </a:lnTo>
                <a:lnTo>
                  <a:pt x="645706" y="468655"/>
                </a:lnTo>
                <a:lnTo>
                  <a:pt x="658456" y="470649"/>
                </a:lnTo>
                <a:lnTo>
                  <a:pt x="672592" y="472122"/>
                </a:lnTo>
                <a:lnTo>
                  <a:pt x="687082" y="472694"/>
                </a:lnTo>
                <a:lnTo>
                  <a:pt x="724598" y="468972"/>
                </a:lnTo>
                <a:lnTo>
                  <a:pt x="754608" y="456438"/>
                </a:lnTo>
                <a:lnTo>
                  <a:pt x="778725" y="433031"/>
                </a:lnTo>
                <a:lnTo>
                  <a:pt x="798512" y="396709"/>
                </a:lnTo>
                <a:lnTo>
                  <a:pt x="924572" y="93954"/>
                </a:lnTo>
                <a:close/>
              </a:path>
              <a:path w="1814830" h="473075" extrusionOk="0">
                <a:moveTo>
                  <a:pt x="1187932" y="189077"/>
                </a:moveTo>
                <a:lnTo>
                  <a:pt x="1183576" y="149364"/>
                </a:lnTo>
                <a:lnTo>
                  <a:pt x="1169568" y="117411"/>
                </a:lnTo>
                <a:lnTo>
                  <a:pt x="1144485" y="96100"/>
                </a:lnTo>
                <a:lnTo>
                  <a:pt x="1106881" y="88353"/>
                </a:lnTo>
                <a:lnTo>
                  <a:pt x="1079614" y="92329"/>
                </a:lnTo>
                <a:lnTo>
                  <a:pt x="1057503" y="103200"/>
                </a:lnTo>
                <a:lnTo>
                  <a:pt x="1040257" y="119456"/>
                </a:lnTo>
                <a:lnTo>
                  <a:pt x="1027531" y="139573"/>
                </a:lnTo>
                <a:lnTo>
                  <a:pt x="1024153" y="139573"/>
                </a:lnTo>
                <a:lnTo>
                  <a:pt x="1024153" y="93980"/>
                </a:lnTo>
                <a:lnTo>
                  <a:pt x="945934" y="93980"/>
                </a:lnTo>
                <a:lnTo>
                  <a:pt x="945959" y="377037"/>
                </a:lnTo>
                <a:lnTo>
                  <a:pt x="1029792" y="377037"/>
                </a:lnTo>
                <a:lnTo>
                  <a:pt x="1029792" y="199783"/>
                </a:lnTo>
                <a:lnTo>
                  <a:pt x="1032065" y="180479"/>
                </a:lnTo>
                <a:lnTo>
                  <a:pt x="1039025" y="168198"/>
                </a:lnTo>
                <a:lnTo>
                  <a:pt x="1050937" y="161721"/>
                </a:lnTo>
                <a:lnTo>
                  <a:pt x="1068082" y="159829"/>
                </a:lnTo>
                <a:lnTo>
                  <a:pt x="1084859" y="161798"/>
                </a:lnTo>
                <a:lnTo>
                  <a:pt x="1095997" y="168414"/>
                </a:lnTo>
                <a:lnTo>
                  <a:pt x="1102169" y="180721"/>
                </a:lnTo>
                <a:lnTo>
                  <a:pt x="1104074" y="199783"/>
                </a:lnTo>
                <a:lnTo>
                  <a:pt x="1104074" y="214960"/>
                </a:lnTo>
                <a:lnTo>
                  <a:pt x="1187932" y="214960"/>
                </a:lnTo>
                <a:lnTo>
                  <a:pt x="1187932" y="189077"/>
                </a:lnTo>
                <a:close/>
              </a:path>
              <a:path w="1814830" h="473075" extrusionOk="0">
                <a:moveTo>
                  <a:pt x="1488440" y="212699"/>
                </a:moveTo>
                <a:lnTo>
                  <a:pt x="1487144" y="203136"/>
                </a:lnTo>
                <a:lnTo>
                  <a:pt x="1482877" y="171450"/>
                </a:lnTo>
                <a:lnTo>
                  <a:pt x="1476184" y="157543"/>
                </a:lnTo>
                <a:lnTo>
                  <a:pt x="1466342" y="137071"/>
                </a:lnTo>
                <a:lnTo>
                  <a:pt x="1439087" y="110883"/>
                </a:lnTo>
                <a:lnTo>
                  <a:pt x="1407401" y="96875"/>
                </a:lnTo>
                <a:lnTo>
                  <a:pt x="1407401" y="203136"/>
                </a:lnTo>
                <a:lnTo>
                  <a:pt x="1290891" y="203136"/>
                </a:lnTo>
                <a:lnTo>
                  <a:pt x="1296098" y="183426"/>
                </a:lnTo>
                <a:lnTo>
                  <a:pt x="1307211" y="169151"/>
                </a:lnTo>
                <a:lnTo>
                  <a:pt x="1325079" y="160477"/>
                </a:lnTo>
                <a:lnTo>
                  <a:pt x="1350543" y="157543"/>
                </a:lnTo>
                <a:lnTo>
                  <a:pt x="1376299" y="160553"/>
                </a:lnTo>
                <a:lnTo>
                  <a:pt x="1394383" y="169367"/>
                </a:lnTo>
                <a:lnTo>
                  <a:pt x="1404772" y="183667"/>
                </a:lnTo>
                <a:lnTo>
                  <a:pt x="1407401" y="203136"/>
                </a:lnTo>
                <a:lnTo>
                  <a:pt x="1407401" y="96875"/>
                </a:lnTo>
                <a:lnTo>
                  <a:pt x="1401356" y="94195"/>
                </a:lnTo>
                <a:lnTo>
                  <a:pt x="1353375" y="88341"/>
                </a:lnTo>
                <a:lnTo>
                  <a:pt x="1304632" y="95034"/>
                </a:lnTo>
                <a:lnTo>
                  <a:pt x="1265085" y="114338"/>
                </a:lnTo>
                <a:lnTo>
                  <a:pt x="1235659" y="145097"/>
                </a:lnTo>
                <a:lnTo>
                  <a:pt x="1217320" y="186156"/>
                </a:lnTo>
                <a:lnTo>
                  <a:pt x="1210995" y="236347"/>
                </a:lnTo>
                <a:lnTo>
                  <a:pt x="1216418" y="285915"/>
                </a:lnTo>
                <a:lnTo>
                  <a:pt x="1232890" y="326504"/>
                </a:lnTo>
                <a:lnTo>
                  <a:pt x="1260843" y="356920"/>
                </a:lnTo>
                <a:lnTo>
                  <a:pt x="1300683" y="376034"/>
                </a:lnTo>
                <a:lnTo>
                  <a:pt x="1352816" y="382663"/>
                </a:lnTo>
                <a:lnTo>
                  <a:pt x="1407756" y="376174"/>
                </a:lnTo>
                <a:lnTo>
                  <a:pt x="1449616" y="357403"/>
                </a:lnTo>
                <a:lnTo>
                  <a:pt x="1476273" y="327329"/>
                </a:lnTo>
                <a:lnTo>
                  <a:pt x="1480413" y="309486"/>
                </a:lnTo>
                <a:lnTo>
                  <a:pt x="1485633" y="286981"/>
                </a:lnTo>
                <a:lnTo>
                  <a:pt x="1485633" y="281355"/>
                </a:lnTo>
                <a:lnTo>
                  <a:pt x="1402346" y="281355"/>
                </a:lnTo>
                <a:lnTo>
                  <a:pt x="1402346" y="284734"/>
                </a:lnTo>
                <a:lnTo>
                  <a:pt x="1399540" y="295960"/>
                </a:lnTo>
                <a:lnTo>
                  <a:pt x="1390815" y="303657"/>
                </a:lnTo>
                <a:lnTo>
                  <a:pt x="1375752" y="308076"/>
                </a:lnTo>
                <a:lnTo>
                  <a:pt x="1353947" y="309486"/>
                </a:lnTo>
                <a:lnTo>
                  <a:pt x="1324787" y="306412"/>
                </a:lnTo>
                <a:lnTo>
                  <a:pt x="1305483" y="296684"/>
                </a:lnTo>
                <a:lnTo>
                  <a:pt x="1294523" y="279577"/>
                </a:lnTo>
                <a:lnTo>
                  <a:pt x="1290358" y="254342"/>
                </a:lnTo>
                <a:lnTo>
                  <a:pt x="1484503" y="254342"/>
                </a:lnTo>
                <a:lnTo>
                  <a:pt x="1485823" y="246011"/>
                </a:lnTo>
                <a:lnTo>
                  <a:pt x="1487106" y="235839"/>
                </a:lnTo>
                <a:lnTo>
                  <a:pt x="1488059" y="224497"/>
                </a:lnTo>
                <a:lnTo>
                  <a:pt x="1488440" y="212699"/>
                </a:lnTo>
                <a:close/>
              </a:path>
              <a:path w="1814830" h="473075" extrusionOk="0">
                <a:moveTo>
                  <a:pt x="1814245" y="93980"/>
                </a:moveTo>
                <a:lnTo>
                  <a:pt x="1736039" y="93980"/>
                </a:lnTo>
                <a:lnTo>
                  <a:pt x="1736039" y="135623"/>
                </a:lnTo>
                <a:lnTo>
                  <a:pt x="1733207" y="135623"/>
                </a:lnTo>
                <a:lnTo>
                  <a:pt x="1730387" y="131648"/>
                </a:lnTo>
                <a:lnTo>
                  <a:pt x="1730387" y="212699"/>
                </a:lnTo>
                <a:lnTo>
                  <a:pt x="1730387" y="258292"/>
                </a:lnTo>
                <a:lnTo>
                  <a:pt x="1726336" y="282613"/>
                </a:lnTo>
                <a:lnTo>
                  <a:pt x="1714423" y="298805"/>
                </a:lnTo>
                <a:lnTo>
                  <a:pt x="1695018" y="307822"/>
                </a:lnTo>
                <a:lnTo>
                  <a:pt x="1668500" y="310616"/>
                </a:lnTo>
                <a:lnTo>
                  <a:pt x="1638071" y="306209"/>
                </a:lnTo>
                <a:lnTo>
                  <a:pt x="1618894" y="292620"/>
                </a:lnTo>
                <a:lnTo>
                  <a:pt x="1608886" y="269316"/>
                </a:lnTo>
                <a:lnTo>
                  <a:pt x="1606016" y="235788"/>
                </a:lnTo>
                <a:lnTo>
                  <a:pt x="1608899" y="202158"/>
                </a:lnTo>
                <a:lnTo>
                  <a:pt x="1618894" y="178663"/>
                </a:lnTo>
                <a:lnTo>
                  <a:pt x="1638084" y="164871"/>
                </a:lnTo>
                <a:lnTo>
                  <a:pt x="1668500" y="160375"/>
                </a:lnTo>
                <a:lnTo>
                  <a:pt x="1695018" y="163169"/>
                </a:lnTo>
                <a:lnTo>
                  <a:pt x="1714423" y="172186"/>
                </a:lnTo>
                <a:lnTo>
                  <a:pt x="1726336" y="188379"/>
                </a:lnTo>
                <a:lnTo>
                  <a:pt x="1730387" y="212699"/>
                </a:lnTo>
                <a:lnTo>
                  <a:pt x="1730387" y="131648"/>
                </a:lnTo>
                <a:lnTo>
                  <a:pt x="1718881" y="115417"/>
                </a:lnTo>
                <a:lnTo>
                  <a:pt x="1698383" y="100596"/>
                </a:lnTo>
                <a:lnTo>
                  <a:pt x="1672513" y="91465"/>
                </a:lnTo>
                <a:lnTo>
                  <a:pt x="1642046" y="88353"/>
                </a:lnTo>
                <a:lnTo>
                  <a:pt x="1599755" y="95097"/>
                </a:lnTo>
                <a:lnTo>
                  <a:pt x="1566303" y="114477"/>
                </a:lnTo>
                <a:lnTo>
                  <a:pt x="1542008" y="145237"/>
                </a:lnTo>
                <a:lnTo>
                  <a:pt x="1527187" y="186093"/>
                </a:lnTo>
                <a:lnTo>
                  <a:pt x="1522171" y="235788"/>
                </a:lnTo>
                <a:lnTo>
                  <a:pt x="1527263" y="285203"/>
                </a:lnTo>
                <a:lnTo>
                  <a:pt x="1542313" y="325894"/>
                </a:lnTo>
                <a:lnTo>
                  <a:pt x="1567027" y="356565"/>
                </a:lnTo>
                <a:lnTo>
                  <a:pt x="1601127" y="375920"/>
                </a:lnTo>
                <a:lnTo>
                  <a:pt x="1644294" y="382663"/>
                </a:lnTo>
                <a:lnTo>
                  <a:pt x="1672971" y="379374"/>
                </a:lnTo>
                <a:lnTo>
                  <a:pt x="1696427" y="370344"/>
                </a:lnTo>
                <a:lnTo>
                  <a:pt x="1714500" y="356781"/>
                </a:lnTo>
                <a:lnTo>
                  <a:pt x="1727022" y="339890"/>
                </a:lnTo>
                <a:lnTo>
                  <a:pt x="1730413" y="339890"/>
                </a:lnTo>
                <a:lnTo>
                  <a:pt x="1730413" y="471563"/>
                </a:lnTo>
                <a:lnTo>
                  <a:pt x="1814245" y="471563"/>
                </a:lnTo>
                <a:lnTo>
                  <a:pt x="1814245" y="339890"/>
                </a:lnTo>
                <a:lnTo>
                  <a:pt x="1814245" y="310616"/>
                </a:lnTo>
                <a:lnTo>
                  <a:pt x="1814245" y="160375"/>
                </a:lnTo>
                <a:lnTo>
                  <a:pt x="1814245" y="135623"/>
                </a:lnTo>
                <a:lnTo>
                  <a:pt x="1814245" y="9398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349" name="Google Shape;349;p12"/>
          <p:cNvSpPr/>
          <p:nvPr/>
        </p:nvSpPr>
        <p:spPr>
          <a:xfrm>
            <a:off x="16628186" y="9591630"/>
            <a:ext cx="237490" cy="237490"/>
          </a:xfrm>
          <a:custGeom>
            <a:avLst/>
            <a:gdLst/>
            <a:ahLst/>
            <a:cxnLst/>
            <a:rect l="l" t="t" r="r" b="b"/>
            <a:pathLst>
              <a:path w="237490" h="237490" extrusionOk="0">
                <a:moveTo>
                  <a:pt x="237058" y="142240"/>
                </a:moveTo>
                <a:lnTo>
                  <a:pt x="94805" y="142240"/>
                </a:lnTo>
                <a:lnTo>
                  <a:pt x="94805" y="0"/>
                </a:lnTo>
                <a:lnTo>
                  <a:pt x="0" y="0"/>
                </a:lnTo>
                <a:lnTo>
                  <a:pt x="0" y="142240"/>
                </a:lnTo>
                <a:lnTo>
                  <a:pt x="0" y="237490"/>
                </a:lnTo>
                <a:lnTo>
                  <a:pt x="237058" y="237490"/>
                </a:lnTo>
                <a:lnTo>
                  <a:pt x="237058" y="142240"/>
                </a:lnTo>
                <a:close/>
              </a:path>
            </a:pathLst>
          </a:custGeom>
          <a:solidFill>
            <a:srgbClr val="63ADF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350" name="Google Shape;350;p12"/>
          <p:cNvSpPr/>
          <p:nvPr/>
        </p:nvSpPr>
        <p:spPr>
          <a:xfrm>
            <a:off x="16770413" y="9876542"/>
            <a:ext cx="237490" cy="237490"/>
          </a:xfrm>
          <a:custGeom>
            <a:avLst/>
            <a:gdLst/>
            <a:ahLst/>
            <a:cxnLst/>
            <a:rect l="l" t="t" r="r" b="b"/>
            <a:pathLst>
              <a:path w="237490" h="237490" extrusionOk="0">
                <a:moveTo>
                  <a:pt x="237058" y="0"/>
                </a:moveTo>
                <a:lnTo>
                  <a:pt x="0" y="0"/>
                </a:lnTo>
                <a:lnTo>
                  <a:pt x="0" y="95250"/>
                </a:lnTo>
                <a:lnTo>
                  <a:pt x="0" y="237490"/>
                </a:lnTo>
                <a:lnTo>
                  <a:pt x="94830" y="237490"/>
                </a:lnTo>
                <a:lnTo>
                  <a:pt x="94830" y="95250"/>
                </a:lnTo>
                <a:lnTo>
                  <a:pt x="237058" y="95250"/>
                </a:lnTo>
                <a:lnTo>
                  <a:pt x="237058" y="0"/>
                </a:lnTo>
                <a:close/>
              </a:path>
            </a:pathLst>
          </a:custGeom>
          <a:solidFill>
            <a:srgbClr val="63ADF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351" name="Google Shape;351;p12"/>
          <p:cNvSpPr/>
          <p:nvPr/>
        </p:nvSpPr>
        <p:spPr>
          <a:xfrm>
            <a:off x="16486061" y="10018769"/>
            <a:ext cx="237490" cy="237490"/>
          </a:xfrm>
          <a:custGeom>
            <a:avLst/>
            <a:gdLst/>
            <a:ahLst/>
            <a:cxnLst/>
            <a:rect l="l" t="t" r="r" b="b"/>
            <a:pathLst>
              <a:path w="237490" h="237490" extrusionOk="0">
                <a:moveTo>
                  <a:pt x="237070" y="0"/>
                </a:moveTo>
                <a:lnTo>
                  <a:pt x="0" y="0"/>
                </a:lnTo>
                <a:lnTo>
                  <a:pt x="0" y="95250"/>
                </a:lnTo>
                <a:lnTo>
                  <a:pt x="142252" y="95250"/>
                </a:lnTo>
                <a:lnTo>
                  <a:pt x="142252" y="237490"/>
                </a:lnTo>
                <a:lnTo>
                  <a:pt x="237070" y="237490"/>
                </a:lnTo>
                <a:lnTo>
                  <a:pt x="237070" y="95250"/>
                </a:lnTo>
                <a:lnTo>
                  <a:pt x="237070" y="0"/>
                </a:lnTo>
                <a:close/>
              </a:path>
            </a:pathLst>
          </a:custGeom>
          <a:solidFill>
            <a:srgbClr val="63ADF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352" name="Google Shape;352;p12"/>
          <p:cNvSpPr/>
          <p:nvPr/>
        </p:nvSpPr>
        <p:spPr>
          <a:xfrm>
            <a:off x="16343833" y="9733857"/>
            <a:ext cx="237490" cy="237490"/>
          </a:xfrm>
          <a:custGeom>
            <a:avLst/>
            <a:gdLst/>
            <a:ahLst/>
            <a:cxnLst/>
            <a:rect l="l" t="t" r="r" b="b"/>
            <a:pathLst>
              <a:path w="237490" h="237490" extrusionOk="0">
                <a:moveTo>
                  <a:pt x="237070" y="0"/>
                </a:moveTo>
                <a:lnTo>
                  <a:pt x="142227" y="0"/>
                </a:lnTo>
                <a:lnTo>
                  <a:pt x="142227" y="142240"/>
                </a:lnTo>
                <a:lnTo>
                  <a:pt x="0" y="142240"/>
                </a:lnTo>
                <a:lnTo>
                  <a:pt x="0" y="237490"/>
                </a:lnTo>
                <a:lnTo>
                  <a:pt x="237070" y="237490"/>
                </a:lnTo>
                <a:lnTo>
                  <a:pt x="237070" y="142240"/>
                </a:lnTo>
                <a:lnTo>
                  <a:pt x="237070" y="0"/>
                </a:lnTo>
                <a:close/>
              </a:path>
            </a:pathLst>
          </a:custGeom>
          <a:solidFill>
            <a:srgbClr val="63ADF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353" name="Google Shape;353;p12"/>
          <p:cNvSpPr txBox="1"/>
          <p:nvPr/>
        </p:nvSpPr>
        <p:spPr>
          <a:xfrm>
            <a:off x="1047579" y="9369971"/>
            <a:ext cx="2795270" cy="968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l" rtl="0">
              <a:lnSpc>
                <a:spcPct val="124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50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http://www.payreq.com</a:t>
            </a:r>
            <a:r>
              <a:rPr lang="en-GB" sz="16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650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contact@payreq.com</a:t>
            </a:r>
            <a:r>
              <a:rPr lang="en-GB" sz="165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linkedin.com/company/payreq</a:t>
            </a:r>
            <a:endParaRPr sz="165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5" name="Google Shape;355;p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63257" y="5335456"/>
            <a:ext cx="125650" cy="200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Google Shape;356;p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679225" y="-4833"/>
            <a:ext cx="5418525" cy="325111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86;p9">
            <a:extLst>
              <a:ext uri="{FF2B5EF4-FFF2-40B4-BE49-F238E27FC236}">
                <a16:creationId xmlns:a16="http://schemas.microsoft.com/office/drawing/2014/main" id="{FC670189-11A4-4E30-86F7-76773A14CC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47580" y="876712"/>
            <a:ext cx="8718550" cy="809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975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"/>
          <p:cNvSpPr txBox="1">
            <a:spLocks noGrp="1"/>
          </p:cNvSpPr>
          <p:nvPr>
            <p:ph type="title"/>
          </p:nvPr>
        </p:nvSpPr>
        <p:spPr>
          <a:xfrm>
            <a:off x="1047580" y="876712"/>
            <a:ext cx="9766958" cy="233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975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Payreq</a:t>
            </a:r>
            <a:r>
              <a:rPr lang="en-GB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 makes interacting </a:t>
            </a:r>
            <a:br>
              <a:rPr lang="en-GB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and transacting with customers and employees easy</a:t>
            </a:r>
            <a:endParaRPr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846699" y="4229963"/>
            <a:ext cx="7183027" cy="4788684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</p:pic>
      <p:sp>
        <p:nvSpPr>
          <p:cNvPr id="64" name="Google Shape;64;p2"/>
          <p:cNvSpPr txBox="1"/>
          <p:nvPr/>
        </p:nvSpPr>
        <p:spPr>
          <a:xfrm>
            <a:off x="1047580" y="4229963"/>
            <a:ext cx="8670925" cy="3089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355600" marR="5080" lvl="0" indent="-342900" algn="l" rtl="0">
              <a:spcBef>
                <a:spcPts val="0"/>
              </a:spcBef>
              <a:spcAft>
                <a:spcPts val="0"/>
              </a:spcAft>
              <a:buClr>
                <a:srgbClr val="062A4B"/>
              </a:buClr>
              <a:buSzPts val="2450"/>
              <a:buFont typeface="Arial"/>
              <a:buChar char="•"/>
            </a:pP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It’s a SaaS platform that provides secure, private spaces (accessible via app or web portal) in which businesses can interact and transact with consumers, business customers </a:t>
            </a:r>
            <a:b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and employees.</a:t>
            </a:r>
            <a:endParaRPr lang="en-GB" dirty="0">
              <a:solidFill>
                <a:srgbClr val="06294B"/>
              </a:solidFill>
            </a:endParaRPr>
          </a:p>
          <a:p>
            <a:pPr marL="469900" marR="5080" lvl="0" indent="-276225" algn="l" rtl="0">
              <a:spcBef>
                <a:spcPts val="0"/>
              </a:spcBef>
              <a:spcAft>
                <a:spcPts val="0"/>
              </a:spcAft>
              <a:buSzPts val="2850"/>
              <a:buFont typeface="Arial"/>
              <a:buNone/>
            </a:pPr>
            <a:endParaRPr lang="en-GB" sz="285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marR="181610" lvl="0" indent="-342900" algn="l" rtl="0">
              <a:spcBef>
                <a:spcPts val="5"/>
              </a:spcBef>
              <a:spcAft>
                <a:spcPts val="0"/>
              </a:spcAft>
              <a:buClr>
                <a:srgbClr val="062A4B"/>
              </a:buClr>
              <a:buSzPts val="2450"/>
              <a:buFont typeface="Arial"/>
              <a:buChar char="•"/>
            </a:pP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Think of it as a secure-by-design, money-saving, customer-friendly alternative to email links and post, or maintaining your own portal.</a:t>
            </a:r>
            <a:endParaRPr dirty="0">
              <a:solidFill>
                <a:srgbClr val="06294B"/>
              </a:solidFill>
            </a:endParaRPr>
          </a:p>
        </p:txBody>
      </p:sp>
      <p:grpSp>
        <p:nvGrpSpPr>
          <p:cNvPr id="65" name="Google Shape;65;p2"/>
          <p:cNvGrpSpPr/>
          <p:nvPr/>
        </p:nvGrpSpPr>
        <p:grpSpPr>
          <a:xfrm>
            <a:off x="0" y="10245024"/>
            <a:ext cx="20104418" cy="1080000"/>
            <a:chOff x="0" y="10245024"/>
            <a:chExt cx="20104418" cy="1080000"/>
          </a:xfrm>
        </p:grpSpPr>
        <p:sp>
          <p:nvSpPr>
            <p:cNvPr id="66" name="Google Shape;66;p2"/>
            <p:cNvSpPr/>
            <p:nvPr/>
          </p:nvSpPr>
          <p:spPr>
            <a:xfrm>
              <a:off x="0" y="10261467"/>
              <a:ext cx="20104100" cy="1047115"/>
            </a:xfrm>
            <a:custGeom>
              <a:avLst/>
              <a:gdLst/>
              <a:ahLst/>
              <a:cxnLst/>
              <a:rect l="l" t="t" r="r" b="b"/>
              <a:pathLst>
                <a:path w="20104100" h="1047115" extrusionOk="0">
                  <a:moveTo>
                    <a:pt x="20104099" y="0"/>
                  </a:moveTo>
                  <a:lnTo>
                    <a:pt x="0" y="0"/>
                  </a:lnTo>
                  <a:lnTo>
                    <a:pt x="0" y="1047088"/>
                  </a:lnTo>
                  <a:lnTo>
                    <a:pt x="20104099" y="1047088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E6EAED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15566708" y="10245024"/>
              <a:ext cx="4537710" cy="1080000"/>
            </a:xfrm>
            <a:custGeom>
              <a:avLst/>
              <a:gdLst/>
              <a:ahLst/>
              <a:cxnLst/>
              <a:rect l="l" t="t" r="r" b="b"/>
              <a:pathLst>
                <a:path w="4537709" h="1046479" extrusionOk="0">
                  <a:moveTo>
                    <a:pt x="4537380" y="0"/>
                  </a:moveTo>
                  <a:lnTo>
                    <a:pt x="0" y="0"/>
                  </a:lnTo>
                  <a:lnTo>
                    <a:pt x="0" y="453390"/>
                  </a:lnTo>
                  <a:lnTo>
                    <a:pt x="3176168" y="453390"/>
                  </a:lnTo>
                  <a:lnTo>
                    <a:pt x="3176168" y="1046480"/>
                  </a:lnTo>
                  <a:lnTo>
                    <a:pt x="4537380" y="1046480"/>
                  </a:lnTo>
                  <a:lnTo>
                    <a:pt x="4537380" y="453390"/>
                  </a:lnTo>
                  <a:lnTo>
                    <a:pt x="4537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pic>
        <p:nvPicPr>
          <p:cNvPr id="68" name="Google Shape;68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16346748" y="2612672"/>
            <a:ext cx="3457742" cy="1908214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1846699" y="8546828"/>
            <a:ext cx="2146300" cy="9271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2"/>
          <p:cNvSpPr txBox="1">
            <a:spLocks noGrp="1"/>
          </p:cNvSpPr>
          <p:nvPr>
            <p:ph type="dt" idx="10"/>
          </p:nvPr>
        </p:nvSpPr>
        <p:spPr>
          <a:xfrm>
            <a:off x="1060450" y="10602946"/>
            <a:ext cx="3133725" cy="243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203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Payreq partners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"/>
          <p:cNvSpPr txBox="1">
            <a:spLocks noGrp="1"/>
          </p:cNvSpPr>
          <p:nvPr>
            <p:ph type="title"/>
          </p:nvPr>
        </p:nvSpPr>
        <p:spPr>
          <a:xfrm>
            <a:off x="1047580" y="876712"/>
            <a:ext cx="8718550" cy="809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975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3 ways </a:t>
            </a:r>
            <a:r>
              <a:rPr lang="en-GB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Payreq</a:t>
            </a:r>
            <a:r>
              <a:rPr lang="en-GB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 can help you</a:t>
            </a:r>
            <a:endParaRPr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6" name="Google Shape;76;p3"/>
          <p:cNvGrpSpPr/>
          <p:nvPr/>
        </p:nvGrpSpPr>
        <p:grpSpPr>
          <a:xfrm>
            <a:off x="1047600" y="4260191"/>
            <a:ext cx="5499250" cy="3246104"/>
            <a:chOff x="1047088" y="4953629"/>
            <a:chExt cx="5194962" cy="3246104"/>
          </a:xfrm>
        </p:grpSpPr>
        <p:sp>
          <p:nvSpPr>
            <p:cNvPr id="77" name="Google Shape;77;p3"/>
            <p:cNvSpPr/>
            <p:nvPr/>
          </p:nvSpPr>
          <p:spPr>
            <a:xfrm>
              <a:off x="1047088" y="4995523"/>
              <a:ext cx="5194962" cy="3204210"/>
            </a:xfrm>
            <a:custGeom>
              <a:avLst/>
              <a:gdLst/>
              <a:ahLst/>
              <a:cxnLst/>
              <a:rect l="l" t="t" r="r" b="b"/>
              <a:pathLst>
                <a:path w="4188460" h="3204209" extrusionOk="0">
                  <a:moveTo>
                    <a:pt x="4188354" y="0"/>
                  </a:moveTo>
                  <a:lnTo>
                    <a:pt x="0" y="0"/>
                  </a:lnTo>
                  <a:lnTo>
                    <a:pt x="0" y="3204090"/>
                  </a:lnTo>
                  <a:lnTo>
                    <a:pt x="4188354" y="3204090"/>
                  </a:lnTo>
                  <a:lnTo>
                    <a:pt x="4188354" y="0"/>
                  </a:lnTo>
                  <a:close/>
                </a:path>
              </a:pathLst>
            </a:custGeom>
            <a:solidFill>
              <a:srgbClr val="062A4B">
                <a:alpha val="9803"/>
              </a:srgbClr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3"/>
            <p:cNvSpPr txBox="1"/>
            <p:nvPr/>
          </p:nvSpPr>
          <p:spPr>
            <a:xfrm>
              <a:off x="1047088" y="5124411"/>
              <a:ext cx="5194962" cy="26879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15225" rIns="0" bIns="0" anchor="t" anchorCtr="0">
              <a:spAutoFit/>
            </a:bodyPr>
            <a:lstStyle/>
            <a:p>
              <a:pPr marL="418465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7400" b="1" dirty="0">
                  <a:solidFill>
                    <a:srgbClr val="06294B"/>
                  </a:solidFill>
                  <a:latin typeface="Arial"/>
                  <a:ea typeface="Arial"/>
                  <a:cs typeface="Arial"/>
                  <a:sym typeface="Arial"/>
                </a:rPr>
                <a:t>01</a:t>
              </a:r>
              <a:br>
                <a:rPr lang="en-GB" sz="2450" dirty="0">
                  <a:solidFill>
                    <a:srgbClr val="06294B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GB" sz="2450" dirty="0">
                  <a:solidFill>
                    <a:srgbClr val="06294B"/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418465" lvl="0" indent="0" algn="l" rtl="0">
                <a:lnSpc>
                  <a:spcPct val="100000"/>
                </a:lnSpc>
                <a:spcBef>
                  <a:spcPts val="120"/>
                </a:spcBef>
                <a:spcAft>
                  <a:spcPts val="0"/>
                </a:spcAft>
                <a:buNone/>
              </a:pPr>
              <a:endParaRPr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418465" lvl="0" indent="0" algn="l" rtl="0">
                <a:lnSpc>
                  <a:spcPct val="100000"/>
                </a:lnSpc>
                <a:spcBef>
                  <a:spcPts val="120"/>
                </a:spcBef>
                <a:spcAft>
                  <a:spcPts val="0"/>
                </a:spcAft>
                <a:buNone/>
              </a:pPr>
              <a:r>
                <a:rPr lang="en-GB" sz="2450" dirty="0">
                  <a:solidFill>
                    <a:srgbClr val="06294B"/>
                  </a:solidFill>
                  <a:latin typeface="Arial"/>
                  <a:ea typeface="Arial"/>
                  <a:cs typeface="Arial"/>
                  <a:sym typeface="Arial"/>
                </a:rPr>
                <a:t>Sharing important information</a:t>
              </a:r>
              <a:endParaRPr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1047088" y="4953629"/>
              <a:ext cx="5194962" cy="41910"/>
            </a:xfrm>
            <a:custGeom>
              <a:avLst/>
              <a:gdLst/>
              <a:ahLst/>
              <a:cxnLst/>
              <a:rect l="l" t="t" r="r" b="b"/>
              <a:pathLst>
                <a:path w="4188460" h="41910" extrusionOk="0">
                  <a:moveTo>
                    <a:pt x="4188354" y="0"/>
                  </a:moveTo>
                  <a:lnTo>
                    <a:pt x="0" y="0"/>
                  </a:lnTo>
                  <a:lnTo>
                    <a:pt x="0" y="41883"/>
                  </a:lnTo>
                  <a:lnTo>
                    <a:pt x="4188354" y="41883"/>
                  </a:lnTo>
                  <a:lnTo>
                    <a:pt x="4188354" y="0"/>
                  </a:lnTo>
                  <a:close/>
                </a:path>
              </a:pathLst>
            </a:custGeom>
            <a:solidFill>
              <a:srgbClr val="63ADF2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0" name="Google Shape;80;p3"/>
          <p:cNvGrpSpPr/>
          <p:nvPr/>
        </p:nvGrpSpPr>
        <p:grpSpPr>
          <a:xfrm>
            <a:off x="7144945" y="4260191"/>
            <a:ext cx="5499250" cy="3246104"/>
            <a:chOff x="1047088" y="4953629"/>
            <a:chExt cx="5194962" cy="3246104"/>
          </a:xfrm>
        </p:grpSpPr>
        <p:sp>
          <p:nvSpPr>
            <p:cNvPr id="81" name="Google Shape;81;p3"/>
            <p:cNvSpPr/>
            <p:nvPr/>
          </p:nvSpPr>
          <p:spPr>
            <a:xfrm>
              <a:off x="1047088" y="4995523"/>
              <a:ext cx="5194962" cy="3204210"/>
            </a:xfrm>
            <a:custGeom>
              <a:avLst/>
              <a:gdLst/>
              <a:ahLst/>
              <a:cxnLst/>
              <a:rect l="l" t="t" r="r" b="b"/>
              <a:pathLst>
                <a:path w="4188460" h="3204209" extrusionOk="0">
                  <a:moveTo>
                    <a:pt x="4188354" y="0"/>
                  </a:moveTo>
                  <a:lnTo>
                    <a:pt x="0" y="0"/>
                  </a:lnTo>
                  <a:lnTo>
                    <a:pt x="0" y="3204090"/>
                  </a:lnTo>
                  <a:lnTo>
                    <a:pt x="4188354" y="3204090"/>
                  </a:lnTo>
                  <a:lnTo>
                    <a:pt x="4188354" y="0"/>
                  </a:lnTo>
                  <a:close/>
                </a:path>
              </a:pathLst>
            </a:custGeom>
            <a:solidFill>
              <a:srgbClr val="062A4B">
                <a:alpha val="9803"/>
              </a:srgbClr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3"/>
            <p:cNvSpPr txBox="1"/>
            <p:nvPr/>
          </p:nvSpPr>
          <p:spPr>
            <a:xfrm>
              <a:off x="1047088" y="5124411"/>
              <a:ext cx="5194962" cy="26879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15225" rIns="0" bIns="0" anchor="t" anchorCtr="0">
              <a:spAutoFit/>
            </a:bodyPr>
            <a:lstStyle/>
            <a:p>
              <a:pPr marL="418465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7400" b="1">
                  <a:solidFill>
                    <a:srgbClr val="06294B"/>
                  </a:solidFill>
                  <a:latin typeface="Arial"/>
                  <a:ea typeface="Arial"/>
                  <a:cs typeface="Arial"/>
                  <a:sym typeface="Arial"/>
                </a:rPr>
                <a:t>02</a:t>
              </a:r>
              <a:br>
                <a:rPr lang="en-GB" sz="2450" b="1">
                  <a:solidFill>
                    <a:srgbClr val="06294B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GB" sz="2450" b="1">
                  <a:solidFill>
                    <a:srgbClr val="06294B"/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2450" b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418465" lvl="0" indent="0" algn="l" rtl="0">
                <a:lnSpc>
                  <a:spcPct val="100000"/>
                </a:lnSpc>
                <a:spcBef>
                  <a:spcPts val="120"/>
                </a:spcBef>
                <a:spcAft>
                  <a:spcPts val="0"/>
                </a:spcAft>
                <a:buNone/>
              </a:pPr>
              <a:endParaRPr sz="245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418465" lvl="0" indent="0" algn="l" rtl="0">
                <a:lnSpc>
                  <a:spcPct val="100000"/>
                </a:lnSpc>
                <a:spcBef>
                  <a:spcPts val="120"/>
                </a:spcBef>
                <a:spcAft>
                  <a:spcPts val="0"/>
                </a:spcAft>
                <a:buNone/>
              </a:pPr>
              <a:r>
                <a:rPr lang="en-GB" sz="2450">
                  <a:solidFill>
                    <a:srgbClr val="06294B"/>
                  </a:solidFill>
                  <a:latin typeface="Arial"/>
                  <a:ea typeface="Arial"/>
                  <a:cs typeface="Arial"/>
                  <a:sym typeface="Arial"/>
                </a:rPr>
                <a:t>Simplifying payroll</a:t>
              </a:r>
              <a:endParaRPr sz="245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1047088" y="4953629"/>
              <a:ext cx="5194962" cy="41910"/>
            </a:xfrm>
            <a:custGeom>
              <a:avLst/>
              <a:gdLst/>
              <a:ahLst/>
              <a:cxnLst/>
              <a:rect l="l" t="t" r="r" b="b"/>
              <a:pathLst>
                <a:path w="4188460" h="41910" extrusionOk="0">
                  <a:moveTo>
                    <a:pt x="4188354" y="0"/>
                  </a:moveTo>
                  <a:lnTo>
                    <a:pt x="0" y="0"/>
                  </a:lnTo>
                  <a:lnTo>
                    <a:pt x="0" y="41883"/>
                  </a:lnTo>
                  <a:lnTo>
                    <a:pt x="4188354" y="41883"/>
                  </a:lnTo>
                  <a:lnTo>
                    <a:pt x="4188354" y="0"/>
                  </a:lnTo>
                  <a:close/>
                </a:path>
              </a:pathLst>
            </a:custGeom>
            <a:solidFill>
              <a:srgbClr val="63ADF2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4" name="Google Shape;84;p3"/>
          <p:cNvGrpSpPr/>
          <p:nvPr/>
        </p:nvGrpSpPr>
        <p:grpSpPr>
          <a:xfrm>
            <a:off x="13242291" y="4260191"/>
            <a:ext cx="5499250" cy="3246104"/>
            <a:chOff x="1047088" y="4953629"/>
            <a:chExt cx="5194962" cy="3246104"/>
          </a:xfrm>
        </p:grpSpPr>
        <p:sp>
          <p:nvSpPr>
            <p:cNvPr id="85" name="Google Shape;85;p3"/>
            <p:cNvSpPr/>
            <p:nvPr/>
          </p:nvSpPr>
          <p:spPr>
            <a:xfrm>
              <a:off x="1047088" y="4995523"/>
              <a:ext cx="5194962" cy="3204210"/>
            </a:xfrm>
            <a:custGeom>
              <a:avLst/>
              <a:gdLst/>
              <a:ahLst/>
              <a:cxnLst/>
              <a:rect l="l" t="t" r="r" b="b"/>
              <a:pathLst>
                <a:path w="4188460" h="3204209" extrusionOk="0">
                  <a:moveTo>
                    <a:pt x="4188354" y="0"/>
                  </a:moveTo>
                  <a:lnTo>
                    <a:pt x="0" y="0"/>
                  </a:lnTo>
                  <a:lnTo>
                    <a:pt x="0" y="3204090"/>
                  </a:lnTo>
                  <a:lnTo>
                    <a:pt x="4188354" y="3204090"/>
                  </a:lnTo>
                  <a:lnTo>
                    <a:pt x="4188354" y="0"/>
                  </a:lnTo>
                  <a:close/>
                </a:path>
              </a:pathLst>
            </a:custGeom>
            <a:solidFill>
              <a:srgbClr val="062A4B">
                <a:alpha val="9803"/>
              </a:srgbClr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3"/>
            <p:cNvSpPr txBox="1"/>
            <p:nvPr/>
          </p:nvSpPr>
          <p:spPr>
            <a:xfrm>
              <a:off x="1047088" y="5124411"/>
              <a:ext cx="5194962" cy="26879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15225" rIns="0" bIns="0" anchor="t" anchorCtr="0">
              <a:spAutoFit/>
            </a:bodyPr>
            <a:lstStyle/>
            <a:p>
              <a:pPr marL="418465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7400" b="1">
                  <a:solidFill>
                    <a:srgbClr val="06294B"/>
                  </a:solidFill>
                  <a:latin typeface="Arial"/>
                  <a:ea typeface="Arial"/>
                  <a:cs typeface="Arial"/>
                  <a:sym typeface="Arial"/>
                </a:rPr>
                <a:t>03</a:t>
              </a:r>
              <a:br>
                <a:rPr lang="en-GB" sz="2450" b="1">
                  <a:solidFill>
                    <a:srgbClr val="06294B"/>
                  </a:solidFill>
                  <a:latin typeface="Arial"/>
                  <a:ea typeface="Arial"/>
                  <a:cs typeface="Arial"/>
                  <a:sym typeface="Arial"/>
                </a:rPr>
              </a:br>
              <a:br>
                <a:rPr lang="en-GB" sz="2450" b="1">
                  <a:solidFill>
                    <a:srgbClr val="06294B"/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2450" b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418465" lvl="0" indent="0" algn="l" rtl="0">
                <a:lnSpc>
                  <a:spcPct val="100000"/>
                </a:lnSpc>
                <a:spcBef>
                  <a:spcPts val="120"/>
                </a:spcBef>
                <a:spcAft>
                  <a:spcPts val="0"/>
                </a:spcAft>
                <a:buNone/>
              </a:pPr>
              <a:endParaRPr sz="245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418465" lvl="0" indent="0" algn="l" rtl="0">
                <a:lnSpc>
                  <a:spcPct val="100000"/>
                </a:lnSpc>
                <a:spcBef>
                  <a:spcPts val="120"/>
                </a:spcBef>
                <a:spcAft>
                  <a:spcPts val="0"/>
                </a:spcAft>
                <a:buNone/>
              </a:pPr>
              <a:r>
                <a:rPr lang="en-GB" sz="2450">
                  <a:solidFill>
                    <a:srgbClr val="06294B"/>
                  </a:solidFill>
                  <a:latin typeface="Arial"/>
                  <a:ea typeface="Arial"/>
                  <a:cs typeface="Arial"/>
                  <a:sym typeface="Arial"/>
                </a:rPr>
                <a:t>Managing billing &amp; payments</a:t>
              </a:r>
              <a:endParaRPr sz="245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1047088" y="4953629"/>
              <a:ext cx="5194962" cy="41910"/>
            </a:xfrm>
            <a:custGeom>
              <a:avLst/>
              <a:gdLst/>
              <a:ahLst/>
              <a:cxnLst/>
              <a:rect l="l" t="t" r="r" b="b"/>
              <a:pathLst>
                <a:path w="4188460" h="41910" extrusionOk="0">
                  <a:moveTo>
                    <a:pt x="4188354" y="0"/>
                  </a:moveTo>
                  <a:lnTo>
                    <a:pt x="0" y="0"/>
                  </a:lnTo>
                  <a:lnTo>
                    <a:pt x="0" y="41883"/>
                  </a:lnTo>
                  <a:lnTo>
                    <a:pt x="4188354" y="41883"/>
                  </a:lnTo>
                  <a:lnTo>
                    <a:pt x="4188354" y="0"/>
                  </a:lnTo>
                  <a:close/>
                </a:path>
              </a:pathLst>
            </a:custGeom>
            <a:solidFill>
              <a:srgbClr val="63ADF2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8" name="Google Shape;88;p3"/>
          <p:cNvGrpSpPr/>
          <p:nvPr/>
        </p:nvGrpSpPr>
        <p:grpSpPr>
          <a:xfrm>
            <a:off x="0" y="10245024"/>
            <a:ext cx="20104418" cy="1080000"/>
            <a:chOff x="0" y="10245024"/>
            <a:chExt cx="20104418" cy="1080000"/>
          </a:xfrm>
        </p:grpSpPr>
        <p:sp>
          <p:nvSpPr>
            <p:cNvPr id="89" name="Google Shape;89;p3"/>
            <p:cNvSpPr/>
            <p:nvPr/>
          </p:nvSpPr>
          <p:spPr>
            <a:xfrm>
              <a:off x="0" y="10261467"/>
              <a:ext cx="20104100" cy="1047115"/>
            </a:xfrm>
            <a:custGeom>
              <a:avLst/>
              <a:gdLst/>
              <a:ahLst/>
              <a:cxnLst/>
              <a:rect l="l" t="t" r="r" b="b"/>
              <a:pathLst>
                <a:path w="20104100" h="1047115" extrusionOk="0">
                  <a:moveTo>
                    <a:pt x="20104099" y="0"/>
                  </a:moveTo>
                  <a:lnTo>
                    <a:pt x="0" y="0"/>
                  </a:lnTo>
                  <a:lnTo>
                    <a:pt x="0" y="1047088"/>
                  </a:lnTo>
                  <a:lnTo>
                    <a:pt x="20104099" y="1047088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E6EAED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15566708" y="10245024"/>
              <a:ext cx="4537710" cy="1080000"/>
            </a:xfrm>
            <a:custGeom>
              <a:avLst/>
              <a:gdLst/>
              <a:ahLst/>
              <a:cxnLst/>
              <a:rect l="l" t="t" r="r" b="b"/>
              <a:pathLst>
                <a:path w="4537709" h="1046479" extrusionOk="0">
                  <a:moveTo>
                    <a:pt x="4537380" y="0"/>
                  </a:moveTo>
                  <a:lnTo>
                    <a:pt x="0" y="0"/>
                  </a:lnTo>
                  <a:lnTo>
                    <a:pt x="0" y="453390"/>
                  </a:lnTo>
                  <a:lnTo>
                    <a:pt x="3176168" y="453390"/>
                  </a:lnTo>
                  <a:lnTo>
                    <a:pt x="3176168" y="1046480"/>
                  </a:lnTo>
                  <a:lnTo>
                    <a:pt x="4537380" y="1046480"/>
                  </a:lnTo>
                  <a:lnTo>
                    <a:pt x="4537380" y="453390"/>
                  </a:lnTo>
                  <a:lnTo>
                    <a:pt x="4537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91" name="Google Shape;91;p3"/>
          <p:cNvSpPr txBox="1">
            <a:spLocks noGrp="1"/>
          </p:cNvSpPr>
          <p:nvPr>
            <p:ph type="dt" idx="10"/>
          </p:nvPr>
        </p:nvSpPr>
        <p:spPr>
          <a:xfrm>
            <a:off x="1060450" y="10602946"/>
            <a:ext cx="3133725" cy="243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203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Payreq partners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2" name="Google Shape;92;p3"/>
          <p:cNvGrpSpPr/>
          <p:nvPr/>
        </p:nvGrpSpPr>
        <p:grpSpPr>
          <a:xfrm>
            <a:off x="16404387" y="5"/>
            <a:ext cx="3700145" cy="1850318"/>
            <a:chOff x="16404387" y="5"/>
            <a:chExt cx="3700145" cy="1850318"/>
          </a:xfrm>
        </p:grpSpPr>
        <p:sp>
          <p:nvSpPr>
            <p:cNvPr id="93" name="Google Shape;93;p3"/>
            <p:cNvSpPr/>
            <p:nvPr/>
          </p:nvSpPr>
          <p:spPr>
            <a:xfrm>
              <a:off x="17144336" y="1109913"/>
              <a:ext cx="1850389" cy="740410"/>
            </a:xfrm>
            <a:custGeom>
              <a:avLst/>
              <a:gdLst/>
              <a:ahLst/>
              <a:cxnLst/>
              <a:rect l="l" t="t" r="r" b="b"/>
              <a:pathLst>
                <a:path w="1850390" h="740410" extrusionOk="0">
                  <a:moveTo>
                    <a:pt x="1849849" y="0"/>
                  </a:moveTo>
                  <a:lnTo>
                    <a:pt x="0" y="0"/>
                  </a:lnTo>
                  <a:lnTo>
                    <a:pt x="0" y="739946"/>
                  </a:lnTo>
                  <a:lnTo>
                    <a:pt x="1849849" y="739946"/>
                  </a:lnTo>
                  <a:lnTo>
                    <a:pt x="1849849" y="0"/>
                  </a:lnTo>
                  <a:close/>
                </a:path>
              </a:pathLst>
            </a:custGeom>
            <a:solidFill>
              <a:srgbClr val="44EABE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4" name="Google Shape;94;p3"/>
            <p:cNvSpPr/>
            <p:nvPr/>
          </p:nvSpPr>
          <p:spPr>
            <a:xfrm>
              <a:off x="16404387" y="5"/>
              <a:ext cx="3700145" cy="1109980"/>
            </a:xfrm>
            <a:custGeom>
              <a:avLst/>
              <a:gdLst/>
              <a:ahLst/>
              <a:cxnLst/>
              <a:rect l="l" t="t" r="r" b="b"/>
              <a:pathLst>
                <a:path w="3700144" h="1109980" extrusionOk="0">
                  <a:moveTo>
                    <a:pt x="3699713" y="0"/>
                  </a:moveTo>
                  <a:lnTo>
                    <a:pt x="0" y="0"/>
                  </a:lnTo>
                  <a:lnTo>
                    <a:pt x="0" y="369570"/>
                  </a:lnTo>
                  <a:lnTo>
                    <a:pt x="2589796" y="369570"/>
                  </a:lnTo>
                  <a:lnTo>
                    <a:pt x="2589796" y="1109980"/>
                  </a:lnTo>
                  <a:lnTo>
                    <a:pt x="3699713" y="1109980"/>
                  </a:lnTo>
                  <a:lnTo>
                    <a:pt x="3699713" y="369570"/>
                  </a:lnTo>
                  <a:lnTo>
                    <a:pt x="3699713" y="0"/>
                  </a:lnTo>
                  <a:close/>
                </a:path>
              </a:pathLst>
            </a:custGeom>
            <a:solidFill>
              <a:srgbClr val="062A4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"/>
          <p:cNvSpPr txBox="1"/>
          <p:nvPr/>
        </p:nvSpPr>
        <p:spPr>
          <a:xfrm>
            <a:off x="1047580" y="2938527"/>
            <a:ext cx="8670925" cy="422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78105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50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Payreq</a:t>
            </a: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 can be used to securely share all sorts of important information with customers or employees – in their own private digital space they can access from an app. </a:t>
            </a:r>
            <a:b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Businesses use </a:t>
            </a:r>
            <a:r>
              <a:rPr lang="en-GB" sz="2450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Payreq</a:t>
            </a: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 to share:</a:t>
            </a:r>
            <a:b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endParaRPr sz="285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10184" marR="5080" lvl="0" indent="-197484" algn="l" rtl="0">
              <a:spcBef>
                <a:spcPts val="0"/>
              </a:spcBef>
              <a:spcAft>
                <a:spcPts val="0"/>
              </a:spcAft>
              <a:buClr>
                <a:srgbClr val="062A4B"/>
              </a:buClr>
              <a:buSzPts val="2450"/>
              <a:buFont typeface="Arial"/>
              <a:buChar char="•"/>
            </a:pPr>
            <a:r>
              <a:rPr lang="en-GB" sz="2450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Paystubs</a:t>
            </a:r>
            <a:endParaRPr sz="285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10184" marR="181610" lvl="0" indent="-197484" algn="l" rtl="0">
              <a:spcBef>
                <a:spcPts val="5"/>
              </a:spcBef>
              <a:spcAft>
                <a:spcPts val="0"/>
              </a:spcAft>
              <a:buClr>
                <a:srgbClr val="062A4B"/>
              </a:buClr>
              <a:buSzPts val="2450"/>
              <a:buFont typeface="Arial"/>
              <a:buChar char="•"/>
            </a:pP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Rate requests</a:t>
            </a:r>
            <a:endParaRPr dirty="0">
              <a:solidFill>
                <a:srgbClr val="06294B"/>
              </a:solidFill>
            </a:endParaRPr>
          </a:p>
          <a:p>
            <a:pPr marL="210184" marR="181610" lvl="0" indent="-197484" algn="l" rtl="0">
              <a:spcBef>
                <a:spcPts val="5"/>
              </a:spcBef>
              <a:spcAft>
                <a:spcPts val="0"/>
              </a:spcAft>
              <a:buSzPts val="2450"/>
              <a:buFont typeface="Arial"/>
              <a:buChar char="•"/>
            </a:pP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PIN numbers</a:t>
            </a:r>
            <a:endParaRPr dirty="0">
              <a:solidFill>
                <a:srgbClr val="06294B"/>
              </a:solidFill>
            </a:endParaRPr>
          </a:p>
          <a:p>
            <a:pPr marL="210184" marR="181610" lvl="0" indent="-197484" algn="l" rtl="0">
              <a:spcBef>
                <a:spcPts val="5"/>
              </a:spcBef>
              <a:spcAft>
                <a:spcPts val="0"/>
              </a:spcAft>
              <a:buSzPts val="2450"/>
              <a:buFont typeface="Arial"/>
              <a:buChar char="•"/>
            </a:pP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Statements</a:t>
            </a:r>
            <a:endParaRPr dirty="0">
              <a:solidFill>
                <a:srgbClr val="06294B"/>
              </a:solidFill>
            </a:endParaRPr>
          </a:p>
          <a:p>
            <a:pPr marL="210184" marR="181610" lvl="0" indent="-197484" algn="l" rtl="0">
              <a:spcBef>
                <a:spcPts val="5"/>
              </a:spcBef>
              <a:spcAft>
                <a:spcPts val="0"/>
              </a:spcAft>
              <a:buSzPts val="2450"/>
              <a:buFont typeface="Arial"/>
              <a:buChar char="•"/>
            </a:pP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Invoices</a:t>
            </a:r>
            <a:endParaRPr dirty="0">
              <a:solidFill>
                <a:srgbClr val="06294B"/>
              </a:solidFill>
            </a:endParaRPr>
          </a:p>
          <a:p>
            <a:pPr marL="210184" marR="181610" lvl="0" indent="-197484" algn="l" rtl="0">
              <a:spcBef>
                <a:spcPts val="5"/>
              </a:spcBef>
              <a:spcAft>
                <a:spcPts val="0"/>
              </a:spcAft>
              <a:buSzPts val="2450"/>
              <a:buFont typeface="Arial"/>
              <a:buChar char="•"/>
            </a:pP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Licences</a:t>
            </a:r>
            <a:endParaRPr dirty="0">
              <a:solidFill>
                <a:srgbClr val="06294B"/>
              </a:solidFill>
            </a:endParaRPr>
          </a:p>
        </p:txBody>
      </p:sp>
      <p:sp>
        <p:nvSpPr>
          <p:cNvPr id="100" name="Google Shape;100;p4"/>
          <p:cNvSpPr txBox="1"/>
          <p:nvPr/>
        </p:nvSpPr>
        <p:spPr>
          <a:xfrm>
            <a:off x="11797200" y="3078440"/>
            <a:ext cx="7259955" cy="4355038"/>
          </a:xfrm>
          <a:prstGeom prst="rect">
            <a:avLst/>
          </a:prstGeom>
          <a:solidFill>
            <a:srgbClr val="06294B"/>
          </a:solidFill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540385" marR="614045" lvl="0" indent="0" algn="l" rtl="0">
              <a:spcBef>
                <a:spcPts val="5"/>
              </a:spcBef>
              <a:spcAft>
                <a:spcPts val="0"/>
              </a:spcAft>
              <a:buNone/>
            </a:pPr>
            <a:r>
              <a:rPr lang="en-GB" sz="245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Users can:</a:t>
            </a:r>
            <a:br>
              <a:rPr lang="en-GB" sz="245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endParaRPr sz="2450" b="1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83285" marR="614045" lvl="0" indent="-342900" algn="l" rtl="0">
              <a:spcBef>
                <a:spcPts val="5"/>
              </a:spcBef>
              <a:spcAft>
                <a:spcPts val="0"/>
              </a:spcAft>
              <a:buClr>
                <a:srgbClr val="FFFFFF"/>
              </a:buClr>
              <a:buSzPts val="2450"/>
              <a:buFont typeface="Arial"/>
              <a:buChar char="•"/>
            </a:pPr>
            <a:r>
              <a:rPr lang="en-GB" sz="245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Access information for seven years – even if no longer a customer or employee. </a:t>
            </a:r>
            <a:br>
              <a:rPr lang="en-GB" sz="245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endParaRPr sz="2850" dirty="0">
              <a:latin typeface="Arial"/>
              <a:ea typeface="Arial"/>
              <a:cs typeface="Arial"/>
              <a:sym typeface="Arial"/>
            </a:endParaRPr>
          </a:p>
          <a:p>
            <a:pPr marL="883285" marR="614045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50"/>
              <a:buFont typeface="Arial"/>
              <a:buChar char="•"/>
            </a:pPr>
            <a:r>
              <a:rPr lang="en-GB" sz="245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Self-serve, organise their documents, action requests, and do much more.</a:t>
            </a:r>
          </a:p>
          <a:p>
            <a:pPr marL="540385" marR="614045"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50"/>
            </a:pPr>
            <a:br>
              <a:rPr lang="en-GB" sz="245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endParaRPr sz="285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4"/>
          <p:cNvSpPr txBox="1">
            <a:spLocks noGrp="1"/>
          </p:cNvSpPr>
          <p:nvPr>
            <p:ph type="title"/>
          </p:nvPr>
        </p:nvSpPr>
        <p:spPr>
          <a:xfrm>
            <a:off x="1047580" y="876712"/>
            <a:ext cx="11366670" cy="1570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975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01. </a:t>
            </a:r>
            <a:br>
              <a:rPr lang="en-GB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Sharing important information </a:t>
            </a:r>
            <a:endParaRPr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2" name="Google Shape;102;p4"/>
          <p:cNvGrpSpPr/>
          <p:nvPr/>
        </p:nvGrpSpPr>
        <p:grpSpPr>
          <a:xfrm>
            <a:off x="0" y="10245024"/>
            <a:ext cx="20104418" cy="1080000"/>
            <a:chOff x="0" y="10245024"/>
            <a:chExt cx="20104418" cy="1080000"/>
          </a:xfrm>
        </p:grpSpPr>
        <p:sp>
          <p:nvSpPr>
            <p:cNvPr id="103" name="Google Shape;103;p4"/>
            <p:cNvSpPr/>
            <p:nvPr/>
          </p:nvSpPr>
          <p:spPr>
            <a:xfrm>
              <a:off x="0" y="10261467"/>
              <a:ext cx="20104100" cy="1047115"/>
            </a:xfrm>
            <a:custGeom>
              <a:avLst/>
              <a:gdLst/>
              <a:ahLst/>
              <a:cxnLst/>
              <a:rect l="l" t="t" r="r" b="b"/>
              <a:pathLst>
                <a:path w="20104100" h="1047115" extrusionOk="0">
                  <a:moveTo>
                    <a:pt x="20104099" y="0"/>
                  </a:moveTo>
                  <a:lnTo>
                    <a:pt x="0" y="0"/>
                  </a:lnTo>
                  <a:lnTo>
                    <a:pt x="0" y="1047088"/>
                  </a:lnTo>
                  <a:lnTo>
                    <a:pt x="20104099" y="1047088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E6EAED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15566708" y="10245024"/>
              <a:ext cx="4537710" cy="1080000"/>
            </a:xfrm>
            <a:custGeom>
              <a:avLst/>
              <a:gdLst/>
              <a:ahLst/>
              <a:cxnLst/>
              <a:rect l="l" t="t" r="r" b="b"/>
              <a:pathLst>
                <a:path w="4537709" h="1046479" extrusionOk="0">
                  <a:moveTo>
                    <a:pt x="4537380" y="0"/>
                  </a:moveTo>
                  <a:lnTo>
                    <a:pt x="0" y="0"/>
                  </a:lnTo>
                  <a:lnTo>
                    <a:pt x="0" y="453390"/>
                  </a:lnTo>
                  <a:lnTo>
                    <a:pt x="3176168" y="453390"/>
                  </a:lnTo>
                  <a:lnTo>
                    <a:pt x="3176168" y="1046480"/>
                  </a:lnTo>
                  <a:lnTo>
                    <a:pt x="4537380" y="1046480"/>
                  </a:lnTo>
                  <a:lnTo>
                    <a:pt x="4537380" y="453390"/>
                  </a:lnTo>
                  <a:lnTo>
                    <a:pt x="4537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105" name="Google Shape;105;p4"/>
          <p:cNvSpPr/>
          <p:nvPr/>
        </p:nvSpPr>
        <p:spPr>
          <a:xfrm>
            <a:off x="11797200" y="3020088"/>
            <a:ext cx="7259320" cy="58352"/>
          </a:xfrm>
          <a:custGeom>
            <a:avLst/>
            <a:gdLst/>
            <a:ahLst/>
            <a:cxnLst/>
            <a:rect l="l" t="t" r="r" b="b"/>
            <a:pathLst>
              <a:path w="4188460" h="41910" extrusionOk="0">
                <a:moveTo>
                  <a:pt x="4188354" y="0"/>
                </a:moveTo>
                <a:lnTo>
                  <a:pt x="0" y="0"/>
                </a:lnTo>
                <a:lnTo>
                  <a:pt x="0" y="41883"/>
                </a:lnTo>
                <a:lnTo>
                  <a:pt x="4188354" y="41883"/>
                </a:lnTo>
                <a:lnTo>
                  <a:pt x="4188354" y="0"/>
                </a:lnTo>
                <a:close/>
              </a:path>
            </a:pathLst>
          </a:custGeom>
          <a:solidFill>
            <a:srgbClr val="63ADF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06" name="Google Shape;106;p4"/>
          <p:cNvSpPr txBox="1">
            <a:spLocks noGrp="1"/>
          </p:cNvSpPr>
          <p:nvPr>
            <p:ph type="dt" idx="10"/>
          </p:nvPr>
        </p:nvSpPr>
        <p:spPr>
          <a:xfrm>
            <a:off x="1060450" y="10602946"/>
            <a:ext cx="3133725" cy="243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203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Payreq partners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" name="Google Shape;107;p4"/>
          <p:cNvGrpSpPr/>
          <p:nvPr/>
        </p:nvGrpSpPr>
        <p:grpSpPr>
          <a:xfrm>
            <a:off x="16404387" y="5"/>
            <a:ext cx="3700145" cy="1850318"/>
            <a:chOff x="16404387" y="5"/>
            <a:chExt cx="3700145" cy="1850318"/>
          </a:xfrm>
        </p:grpSpPr>
        <p:sp>
          <p:nvSpPr>
            <p:cNvPr id="108" name="Google Shape;108;p4"/>
            <p:cNvSpPr/>
            <p:nvPr/>
          </p:nvSpPr>
          <p:spPr>
            <a:xfrm>
              <a:off x="17144336" y="1109913"/>
              <a:ext cx="1850389" cy="740410"/>
            </a:xfrm>
            <a:custGeom>
              <a:avLst/>
              <a:gdLst/>
              <a:ahLst/>
              <a:cxnLst/>
              <a:rect l="l" t="t" r="r" b="b"/>
              <a:pathLst>
                <a:path w="1850390" h="740410" extrusionOk="0">
                  <a:moveTo>
                    <a:pt x="1849849" y="0"/>
                  </a:moveTo>
                  <a:lnTo>
                    <a:pt x="0" y="0"/>
                  </a:lnTo>
                  <a:lnTo>
                    <a:pt x="0" y="739946"/>
                  </a:lnTo>
                  <a:lnTo>
                    <a:pt x="1849849" y="739946"/>
                  </a:lnTo>
                  <a:lnTo>
                    <a:pt x="1849849" y="0"/>
                  </a:lnTo>
                  <a:close/>
                </a:path>
              </a:pathLst>
            </a:custGeom>
            <a:solidFill>
              <a:srgbClr val="44EABE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16404387" y="5"/>
              <a:ext cx="3700145" cy="1109980"/>
            </a:xfrm>
            <a:custGeom>
              <a:avLst/>
              <a:gdLst/>
              <a:ahLst/>
              <a:cxnLst/>
              <a:rect l="l" t="t" r="r" b="b"/>
              <a:pathLst>
                <a:path w="3700144" h="1109980" extrusionOk="0">
                  <a:moveTo>
                    <a:pt x="3699713" y="0"/>
                  </a:moveTo>
                  <a:lnTo>
                    <a:pt x="0" y="0"/>
                  </a:lnTo>
                  <a:lnTo>
                    <a:pt x="0" y="369570"/>
                  </a:lnTo>
                  <a:lnTo>
                    <a:pt x="2589796" y="369570"/>
                  </a:lnTo>
                  <a:lnTo>
                    <a:pt x="2589796" y="1109980"/>
                  </a:lnTo>
                  <a:lnTo>
                    <a:pt x="3699713" y="1109980"/>
                  </a:lnTo>
                  <a:lnTo>
                    <a:pt x="3699713" y="369570"/>
                  </a:lnTo>
                  <a:lnTo>
                    <a:pt x="3699713" y="0"/>
                  </a:lnTo>
                  <a:close/>
                </a:path>
              </a:pathLst>
            </a:custGeom>
            <a:solidFill>
              <a:srgbClr val="062A4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/>
          <p:nvPr/>
        </p:nvSpPr>
        <p:spPr>
          <a:xfrm>
            <a:off x="1047580" y="2938527"/>
            <a:ext cx="8670925" cy="3843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78105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50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Payreq</a:t>
            </a: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 lets organisations share invoices securely, while making it easy for customers to not only pay on time, but pay ahead of time too. Customers can:</a:t>
            </a:r>
            <a:b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endParaRPr sz="285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10184" marR="5080" lvl="0" indent="-197484" algn="l" rtl="0">
              <a:spcBef>
                <a:spcPts val="0"/>
              </a:spcBef>
              <a:spcAft>
                <a:spcPts val="0"/>
              </a:spcAft>
              <a:buClr>
                <a:srgbClr val="062A4B"/>
              </a:buClr>
              <a:buSzPts val="2450"/>
              <a:buFont typeface="Arial"/>
              <a:buChar char="•"/>
            </a:pP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Use any payment method</a:t>
            </a:r>
            <a:endParaRPr dirty="0">
              <a:solidFill>
                <a:srgbClr val="06294B"/>
              </a:solidFill>
            </a:endParaRPr>
          </a:p>
          <a:p>
            <a:pPr marL="210184" marR="5080" lvl="0" indent="-197484" algn="l" rtl="0">
              <a:spcBef>
                <a:spcPts val="0"/>
              </a:spcBef>
              <a:spcAft>
                <a:spcPts val="0"/>
              </a:spcAft>
              <a:buClr>
                <a:srgbClr val="062A4B"/>
              </a:buClr>
              <a:buSzPts val="2450"/>
              <a:buFont typeface="Arial"/>
              <a:buChar char="•"/>
            </a:pP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Set instructions to settle invoices on receipt</a:t>
            </a:r>
            <a:endParaRPr dirty="0">
              <a:solidFill>
                <a:srgbClr val="06294B"/>
              </a:solidFill>
            </a:endParaRPr>
          </a:p>
          <a:p>
            <a:pPr marL="210184" marR="5080" lvl="0" indent="-197484" algn="l" rtl="0">
              <a:spcBef>
                <a:spcPts val="0"/>
              </a:spcBef>
              <a:spcAft>
                <a:spcPts val="0"/>
              </a:spcAft>
              <a:buClr>
                <a:srgbClr val="062A4B"/>
              </a:buClr>
              <a:buSzPts val="2450"/>
              <a:buFont typeface="Arial"/>
              <a:buChar char="•"/>
            </a:pP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Get email reminders when bills are due</a:t>
            </a:r>
            <a:endParaRPr dirty="0">
              <a:solidFill>
                <a:srgbClr val="06294B"/>
              </a:solidFill>
            </a:endParaRPr>
          </a:p>
          <a:p>
            <a:pPr marL="210184" marR="5080" lvl="0" indent="-197484" algn="l" rtl="0">
              <a:spcBef>
                <a:spcPts val="0"/>
              </a:spcBef>
              <a:spcAft>
                <a:spcPts val="0"/>
              </a:spcAft>
              <a:buClr>
                <a:srgbClr val="062A4B"/>
              </a:buClr>
              <a:buSzPts val="2450"/>
              <a:buFont typeface="Arial"/>
              <a:buChar char="•"/>
            </a:pP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Manage bills in their payment or accounting apps</a:t>
            </a:r>
            <a:endParaRPr dirty="0">
              <a:solidFill>
                <a:srgbClr val="06294B"/>
              </a:solidFill>
            </a:endParaRPr>
          </a:p>
          <a:p>
            <a:pPr marL="210184" marR="5080" lvl="0" indent="-197484" algn="l" rtl="0">
              <a:spcBef>
                <a:spcPts val="0"/>
              </a:spcBef>
              <a:spcAft>
                <a:spcPts val="0"/>
              </a:spcAft>
              <a:buClr>
                <a:srgbClr val="062A4B"/>
              </a:buClr>
              <a:buSzPts val="2450"/>
              <a:buFont typeface="Arial"/>
              <a:buChar char="•"/>
            </a:pP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Access all docs (historical and current) at any time</a:t>
            </a:r>
            <a:endParaRPr dirty="0">
              <a:solidFill>
                <a:srgbClr val="06294B"/>
              </a:solidFill>
            </a:endParaRPr>
          </a:p>
          <a:p>
            <a:pPr marL="210184" marR="5080" lvl="0" indent="-197484" algn="l" rtl="0">
              <a:spcBef>
                <a:spcPts val="0"/>
              </a:spcBef>
              <a:spcAft>
                <a:spcPts val="0"/>
              </a:spcAft>
              <a:buClr>
                <a:srgbClr val="062A4B"/>
              </a:buClr>
              <a:buSzPts val="2450"/>
              <a:buFont typeface="Arial"/>
              <a:buChar char="•"/>
            </a:pP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Transact on preferred platforms – from Xero to banking apps</a:t>
            </a:r>
            <a:endParaRPr dirty="0">
              <a:solidFill>
                <a:srgbClr val="06294B"/>
              </a:solidFill>
            </a:endParaRPr>
          </a:p>
        </p:txBody>
      </p:sp>
      <p:sp>
        <p:nvSpPr>
          <p:cNvPr id="115" name="Google Shape;115;p5"/>
          <p:cNvSpPr txBox="1">
            <a:spLocks noGrp="1"/>
          </p:cNvSpPr>
          <p:nvPr>
            <p:ph type="title"/>
          </p:nvPr>
        </p:nvSpPr>
        <p:spPr>
          <a:xfrm>
            <a:off x="1047580" y="876712"/>
            <a:ext cx="11366670" cy="1570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975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02. </a:t>
            </a:r>
            <a:br>
              <a:rPr lang="en-GB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Managing billing &amp; payments</a:t>
            </a:r>
            <a:endParaRPr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5"/>
          <p:cNvSpPr txBox="1"/>
          <p:nvPr/>
        </p:nvSpPr>
        <p:spPr>
          <a:xfrm>
            <a:off x="13710505" y="4869278"/>
            <a:ext cx="4723545" cy="2731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5225" rIns="0" bIns="0" anchor="t" anchorCtr="0">
            <a:spAutoFit/>
          </a:bodyPr>
          <a:lstStyle/>
          <a:p>
            <a:pPr marL="127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40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20%</a:t>
            </a:r>
            <a:endParaRPr sz="7400" b="1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lvl="0" indent="0" algn="l" rtl="0">
              <a:spcBef>
                <a:spcPts val="95"/>
              </a:spcBef>
              <a:spcAft>
                <a:spcPts val="0"/>
              </a:spcAft>
              <a:buNone/>
            </a:pP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of </a:t>
            </a:r>
            <a:r>
              <a:rPr lang="en-GB" sz="2450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Payreq</a:t>
            </a: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 users set instructions in their </a:t>
            </a:r>
            <a:r>
              <a:rPr lang="en-GB" sz="2450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Payreq</a:t>
            </a: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 app to settle invoices as soon as they receive them.</a:t>
            </a:r>
            <a:endParaRPr dirty="0">
              <a:solidFill>
                <a:srgbClr val="06294B"/>
              </a:solidFill>
            </a:endParaRPr>
          </a:p>
          <a:p>
            <a:pPr marL="127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5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5"/>
          <p:cNvSpPr txBox="1"/>
          <p:nvPr/>
        </p:nvSpPr>
        <p:spPr>
          <a:xfrm>
            <a:off x="13709328" y="4494680"/>
            <a:ext cx="2465539" cy="377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5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Get paid quicker</a:t>
            </a:r>
            <a:endParaRPr sz="2450" b="1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8" name="Google Shape;118;p5"/>
          <p:cNvGrpSpPr/>
          <p:nvPr/>
        </p:nvGrpSpPr>
        <p:grpSpPr>
          <a:xfrm>
            <a:off x="0" y="10245024"/>
            <a:ext cx="20104418" cy="1080000"/>
            <a:chOff x="0" y="10245024"/>
            <a:chExt cx="20104418" cy="1080000"/>
          </a:xfrm>
        </p:grpSpPr>
        <p:sp>
          <p:nvSpPr>
            <p:cNvPr id="119" name="Google Shape;119;p5"/>
            <p:cNvSpPr/>
            <p:nvPr/>
          </p:nvSpPr>
          <p:spPr>
            <a:xfrm>
              <a:off x="0" y="10261467"/>
              <a:ext cx="20104100" cy="1047115"/>
            </a:xfrm>
            <a:custGeom>
              <a:avLst/>
              <a:gdLst/>
              <a:ahLst/>
              <a:cxnLst/>
              <a:rect l="l" t="t" r="r" b="b"/>
              <a:pathLst>
                <a:path w="20104100" h="1047115" extrusionOk="0">
                  <a:moveTo>
                    <a:pt x="20104099" y="0"/>
                  </a:moveTo>
                  <a:lnTo>
                    <a:pt x="0" y="0"/>
                  </a:lnTo>
                  <a:lnTo>
                    <a:pt x="0" y="1047088"/>
                  </a:lnTo>
                  <a:lnTo>
                    <a:pt x="20104099" y="1047088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E6EAED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" name="Google Shape;120;p5"/>
            <p:cNvSpPr/>
            <p:nvPr/>
          </p:nvSpPr>
          <p:spPr>
            <a:xfrm>
              <a:off x="15566708" y="10245024"/>
              <a:ext cx="4537710" cy="1080000"/>
            </a:xfrm>
            <a:custGeom>
              <a:avLst/>
              <a:gdLst/>
              <a:ahLst/>
              <a:cxnLst/>
              <a:rect l="l" t="t" r="r" b="b"/>
              <a:pathLst>
                <a:path w="4537709" h="1046479" extrusionOk="0">
                  <a:moveTo>
                    <a:pt x="4537380" y="0"/>
                  </a:moveTo>
                  <a:lnTo>
                    <a:pt x="0" y="0"/>
                  </a:lnTo>
                  <a:lnTo>
                    <a:pt x="0" y="453390"/>
                  </a:lnTo>
                  <a:lnTo>
                    <a:pt x="3176168" y="453390"/>
                  </a:lnTo>
                  <a:lnTo>
                    <a:pt x="3176168" y="1046480"/>
                  </a:lnTo>
                  <a:lnTo>
                    <a:pt x="4537380" y="1046480"/>
                  </a:lnTo>
                  <a:lnTo>
                    <a:pt x="4537380" y="453390"/>
                  </a:lnTo>
                  <a:lnTo>
                    <a:pt x="4537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121" name="Google Shape;121;p5"/>
          <p:cNvSpPr txBox="1">
            <a:spLocks noGrp="1"/>
          </p:cNvSpPr>
          <p:nvPr>
            <p:ph type="dt" idx="10"/>
          </p:nvPr>
        </p:nvSpPr>
        <p:spPr>
          <a:xfrm>
            <a:off x="1060450" y="10602946"/>
            <a:ext cx="3133725" cy="243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203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Payreq partners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2" name="Google Shape;122;p5"/>
          <p:cNvGrpSpPr/>
          <p:nvPr/>
        </p:nvGrpSpPr>
        <p:grpSpPr>
          <a:xfrm>
            <a:off x="16404387" y="5"/>
            <a:ext cx="3700145" cy="1850318"/>
            <a:chOff x="16404387" y="5"/>
            <a:chExt cx="3700145" cy="1850318"/>
          </a:xfrm>
        </p:grpSpPr>
        <p:sp>
          <p:nvSpPr>
            <p:cNvPr id="123" name="Google Shape;123;p5"/>
            <p:cNvSpPr/>
            <p:nvPr/>
          </p:nvSpPr>
          <p:spPr>
            <a:xfrm>
              <a:off x="17144336" y="1109913"/>
              <a:ext cx="1850389" cy="740410"/>
            </a:xfrm>
            <a:custGeom>
              <a:avLst/>
              <a:gdLst/>
              <a:ahLst/>
              <a:cxnLst/>
              <a:rect l="l" t="t" r="r" b="b"/>
              <a:pathLst>
                <a:path w="1850390" h="740410" extrusionOk="0">
                  <a:moveTo>
                    <a:pt x="1849849" y="0"/>
                  </a:moveTo>
                  <a:lnTo>
                    <a:pt x="0" y="0"/>
                  </a:lnTo>
                  <a:lnTo>
                    <a:pt x="0" y="739946"/>
                  </a:lnTo>
                  <a:lnTo>
                    <a:pt x="1849849" y="739946"/>
                  </a:lnTo>
                  <a:lnTo>
                    <a:pt x="1849849" y="0"/>
                  </a:lnTo>
                  <a:close/>
                </a:path>
              </a:pathLst>
            </a:custGeom>
            <a:solidFill>
              <a:srgbClr val="44EABE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" name="Google Shape;124;p5"/>
            <p:cNvSpPr/>
            <p:nvPr/>
          </p:nvSpPr>
          <p:spPr>
            <a:xfrm>
              <a:off x="16404387" y="5"/>
              <a:ext cx="3700145" cy="1109980"/>
            </a:xfrm>
            <a:custGeom>
              <a:avLst/>
              <a:gdLst/>
              <a:ahLst/>
              <a:cxnLst/>
              <a:rect l="l" t="t" r="r" b="b"/>
              <a:pathLst>
                <a:path w="3700144" h="1109980" extrusionOk="0">
                  <a:moveTo>
                    <a:pt x="3699713" y="0"/>
                  </a:moveTo>
                  <a:lnTo>
                    <a:pt x="0" y="0"/>
                  </a:lnTo>
                  <a:lnTo>
                    <a:pt x="0" y="369570"/>
                  </a:lnTo>
                  <a:lnTo>
                    <a:pt x="2589796" y="369570"/>
                  </a:lnTo>
                  <a:lnTo>
                    <a:pt x="2589796" y="1109980"/>
                  </a:lnTo>
                  <a:lnTo>
                    <a:pt x="3699713" y="1109980"/>
                  </a:lnTo>
                  <a:lnTo>
                    <a:pt x="3699713" y="369570"/>
                  </a:lnTo>
                  <a:lnTo>
                    <a:pt x="3699713" y="0"/>
                  </a:lnTo>
                  <a:close/>
                </a:path>
              </a:pathLst>
            </a:custGeom>
            <a:solidFill>
              <a:srgbClr val="062A4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 txBox="1"/>
          <p:nvPr/>
        </p:nvSpPr>
        <p:spPr>
          <a:xfrm>
            <a:off x="1047580" y="2938527"/>
            <a:ext cx="8539333" cy="2335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78105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50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Payreq</a:t>
            </a: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 lets organisations automatically share digital </a:t>
            </a:r>
            <a:b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450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paystubs</a:t>
            </a: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 and tax documents in a totally secure and compliant way. </a:t>
            </a:r>
            <a:r>
              <a:rPr lang="en-GB" sz="2450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Payreq</a:t>
            </a: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 puts employees in control of their information and slashes the cost and admin burden of handling payroll via email and post.</a:t>
            </a:r>
            <a:b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endParaRPr sz="285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6"/>
          <p:cNvSpPr txBox="1">
            <a:spLocks noGrp="1"/>
          </p:cNvSpPr>
          <p:nvPr>
            <p:ph type="title"/>
          </p:nvPr>
        </p:nvSpPr>
        <p:spPr>
          <a:xfrm>
            <a:off x="1047580" y="876712"/>
            <a:ext cx="11366670" cy="1570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975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03. </a:t>
            </a:r>
            <a:br>
              <a:rPr lang="en-GB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Simplifying payroll</a:t>
            </a:r>
            <a:endParaRPr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"/>
          <p:cNvSpPr txBox="1"/>
          <p:nvPr/>
        </p:nvSpPr>
        <p:spPr>
          <a:xfrm>
            <a:off x="1034388" y="7175306"/>
            <a:ext cx="5209200" cy="1568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Power to the people</a:t>
            </a:r>
            <a:br>
              <a:rPr lang="en-GB" sz="280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Give employees anytime access to </a:t>
            </a:r>
            <a:r>
              <a:rPr lang="en-GB" sz="2450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paystubs</a:t>
            </a: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 and important employment documentation via the </a:t>
            </a:r>
            <a:r>
              <a:rPr lang="en-GB" sz="2450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Payreq</a:t>
            </a: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 app.</a:t>
            </a:r>
            <a:endParaRPr sz="245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6"/>
          <p:cNvSpPr txBox="1"/>
          <p:nvPr/>
        </p:nvSpPr>
        <p:spPr>
          <a:xfrm>
            <a:off x="7385580" y="7175306"/>
            <a:ext cx="5209200" cy="1568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Security first</a:t>
            </a:r>
            <a:br>
              <a:rPr lang="en-GB" sz="280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45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Ensure all information and personal details stay safe and compliant on Payreq servers.</a:t>
            </a:r>
            <a:endParaRPr sz="245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6"/>
          <p:cNvSpPr txBox="1"/>
          <p:nvPr/>
        </p:nvSpPr>
        <p:spPr>
          <a:xfrm>
            <a:off x="13736773" y="7175306"/>
            <a:ext cx="5209200" cy="1568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Give and take</a:t>
            </a:r>
            <a:br>
              <a:rPr lang="en-GB" sz="280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45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Request and access documentation from employees in their own safe sharing space. </a:t>
            </a:r>
            <a:endParaRPr sz="245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4" name="Google Shape;134;p6"/>
          <p:cNvGrpSpPr/>
          <p:nvPr/>
        </p:nvGrpSpPr>
        <p:grpSpPr>
          <a:xfrm>
            <a:off x="0" y="10245024"/>
            <a:ext cx="20104418" cy="1080000"/>
            <a:chOff x="0" y="10245024"/>
            <a:chExt cx="20104418" cy="1080000"/>
          </a:xfrm>
        </p:grpSpPr>
        <p:sp>
          <p:nvSpPr>
            <p:cNvPr id="135" name="Google Shape;135;p6"/>
            <p:cNvSpPr/>
            <p:nvPr/>
          </p:nvSpPr>
          <p:spPr>
            <a:xfrm>
              <a:off x="0" y="10261467"/>
              <a:ext cx="20104100" cy="1047115"/>
            </a:xfrm>
            <a:custGeom>
              <a:avLst/>
              <a:gdLst/>
              <a:ahLst/>
              <a:cxnLst/>
              <a:rect l="l" t="t" r="r" b="b"/>
              <a:pathLst>
                <a:path w="20104100" h="1047115" extrusionOk="0">
                  <a:moveTo>
                    <a:pt x="20104099" y="0"/>
                  </a:moveTo>
                  <a:lnTo>
                    <a:pt x="0" y="0"/>
                  </a:lnTo>
                  <a:lnTo>
                    <a:pt x="0" y="1047088"/>
                  </a:lnTo>
                  <a:lnTo>
                    <a:pt x="20104099" y="1047088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E6EAED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" name="Google Shape;136;p6"/>
            <p:cNvSpPr/>
            <p:nvPr/>
          </p:nvSpPr>
          <p:spPr>
            <a:xfrm>
              <a:off x="15566708" y="10245024"/>
              <a:ext cx="4537710" cy="1080000"/>
            </a:xfrm>
            <a:custGeom>
              <a:avLst/>
              <a:gdLst/>
              <a:ahLst/>
              <a:cxnLst/>
              <a:rect l="l" t="t" r="r" b="b"/>
              <a:pathLst>
                <a:path w="4537709" h="1046479" extrusionOk="0">
                  <a:moveTo>
                    <a:pt x="4537380" y="0"/>
                  </a:moveTo>
                  <a:lnTo>
                    <a:pt x="0" y="0"/>
                  </a:lnTo>
                  <a:lnTo>
                    <a:pt x="0" y="453390"/>
                  </a:lnTo>
                  <a:lnTo>
                    <a:pt x="3176168" y="453390"/>
                  </a:lnTo>
                  <a:lnTo>
                    <a:pt x="3176168" y="1046480"/>
                  </a:lnTo>
                  <a:lnTo>
                    <a:pt x="4537380" y="1046480"/>
                  </a:lnTo>
                  <a:lnTo>
                    <a:pt x="4537380" y="453390"/>
                  </a:lnTo>
                  <a:lnTo>
                    <a:pt x="4537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pic>
        <p:nvPicPr>
          <p:cNvPr id="137" name="Google Shape;137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2671" y="5959475"/>
            <a:ext cx="852401" cy="852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87919" y="5959475"/>
            <a:ext cx="852400" cy="8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693166" y="5959475"/>
            <a:ext cx="852400" cy="852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6"/>
          <p:cNvSpPr txBox="1">
            <a:spLocks noGrp="1"/>
          </p:cNvSpPr>
          <p:nvPr>
            <p:ph type="dt" idx="10"/>
          </p:nvPr>
        </p:nvSpPr>
        <p:spPr>
          <a:xfrm>
            <a:off x="1060450" y="10602946"/>
            <a:ext cx="3133725" cy="243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203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Payreq partners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1" name="Google Shape;141;p6"/>
          <p:cNvGrpSpPr/>
          <p:nvPr/>
        </p:nvGrpSpPr>
        <p:grpSpPr>
          <a:xfrm>
            <a:off x="16404387" y="5"/>
            <a:ext cx="3700145" cy="1850318"/>
            <a:chOff x="16404387" y="5"/>
            <a:chExt cx="3700145" cy="1850318"/>
          </a:xfrm>
        </p:grpSpPr>
        <p:sp>
          <p:nvSpPr>
            <p:cNvPr id="142" name="Google Shape;142;p6"/>
            <p:cNvSpPr/>
            <p:nvPr/>
          </p:nvSpPr>
          <p:spPr>
            <a:xfrm>
              <a:off x="17144336" y="1109913"/>
              <a:ext cx="1850389" cy="740410"/>
            </a:xfrm>
            <a:custGeom>
              <a:avLst/>
              <a:gdLst/>
              <a:ahLst/>
              <a:cxnLst/>
              <a:rect l="l" t="t" r="r" b="b"/>
              <a:pathLst>
                <a:path w="1850390" h="740410" extrusionOk="0">
                  <a:moveTo>
                    <a:pt x="1849849" y="0"/>
                  </a:moveTo>
                  <a:lnTo>
                    <a:pt x="0" y="0"/>
                  </a:lnTo>
                  <a:lnTo>
                    <a:pt x="0" y="739946"/>
                  </a:lnTo>
                  <a:lnTo>
                    <a:pt x="1849849" y="739946"/>
                  </a:lnTo>
                  <a:lnTo>
                    <a:pt x="1849849" y="0"/>
                  </a:lnTo>
                  <a:close/>
                </a:path>
              </a:pathLst>
            </a:custGeom>
            <a:solidFill>
              <a:srgbClr val="44EABE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" name="Google Shape;143;p6"/>
            <p:cNvSpPr/>
            <p:nvPr/>
          </p:nvSpPr>
          <p:spPr>
            <a:xfrm>
              <a:off x="16404387" y="5"/>
              <a:ext cx="3700145" cy="1109980"/>
            </a:xfrm>
            <a:custGeom>
              <a:avLst/>
              <a:gdLst/>
              <a:ahLst/>
              <a:cxnLst/>
              <a:rect l="l" t="t" r="r" b="b"/>
              <a:pathLst>
                <a:path w="3700144" h="1109980" extrusionOk="0">
                  <a:moveTo>
                    <a:pt x="3699713" y="0"/>
                  </a:moveTo>
                  <a:lnTo>
                    <a:pt x="0" y="0"/>
                  </a:lnTo>
                  <a:lnTo>
                    <a:pt x="0" y="369570"/>
                  </a:lnTo>
                  <a:lnTo>
                    <a:pt x="2589796" y="369570"/>
                  </a:lnTo>
                  <a:lnTo>
                    <a:pt x="2589796" y="1109980"/>
                  </a:lnTo>
                  <a:lnTo>
                    <a:pt x="3699713" y="1109980"/>
                  </a:lnTo>
                  <a:lnTo>
                    <a:pt x="3699713" y="369570"/>
                  </a:lnTo>
                  <a:lnTo>
                    <a:pt x="3699713" y="0"/>
                  </a:lnTo>
                  <a:close/>
                </a:path>
              </a:pathLst>
            </a:custGeom>
            <a:solidFill>
              <a:srgbClr val="062A4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7"/>
          <p:cNvSpPr txBox="1">
            <a:spLocks noGrp="1"/>
          </p:cNvSpPr>
          <p:nvPr>
            <p:ph type="title"/>
          </p:nvPr>
        </p:nvSpPr>
        <p:spPr>
          <a:xfrm>
            <a:off x="1047580" y="876712"/>
            <a:ext cx="8718550" cy="809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975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Payreq</a:t>
            </a:r>
            <a:r>
              <a:rPr lang="en-GB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 offers… </a:t>
            </a:r>
            <a:endParaRPr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7"/>
          <p:cNvSpPr txBox="1"/>
          <p:nvPr/>
        </p:nvSpPr>
        <p:spPr>
          <a:xfrm>
            <a:off x="1034388" y="4560908"/>
            <a:ext cx="3830954" cy="2335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Total control for users</a:t>
            </a:r>
            <a:endParaRPr dirty="0">
              <a:solidFill>
                <a:srgbClr val="06294B"/>
              </a:solidFill>
            </a:endParaRPr>
          </a:p>
          <a:p>
            <a:pPr marL="12700" marR="5080" lvl="0" indent="0" algn="l" rtl="0">
              <a:spcBef>
                <a:spcPts val="50"/>
              </a:spcBef>
              <a:spcAft>
                <a:spcPts val="0"/>
              </a:spcAft>
              <a:buNone/>
            </a:pP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Customers and employees want to self-serve and be in control of their information. Make them happy (while slashing costs).</a:t>
            </a:r>
            <a:endParaRPr sz="245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7"/>
          <p:cNvSpPr txBox="1"/>
          <p:nvPr/>
        </p:nvSpPr>
        <p:spPr>
          <a:xfrm>
            <a:off x="5641578" y="4560908"/>
            <a:ext cx="3830954" cy="2335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Big savings</a:t>
            </a:r>
            <a:endParaRPr dirty="0">
              <a:solidFill>
                <a:srgbClr val="06294B"/>
              </a:solidFill>
            </a:endParaRPr>
          </a:p>
          <a:p>
            <a:pPr marL="12700" marR="5080" lvl="0" indent="0" algn="l" rtl="0">
              <a:spcBef>
                <a:spcPts val="50"/>
              </a:spcBef>
              <a:spcAft>
                <a:spcPts val="0"/>
              </a:spcAft>
              <a:buNone/>
            </a:pP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On things like: postal costs, admin and manpower, maintenance of own apps or payment portals,  compliance measures. </a:t>
            </a:r>
            <a:endParaRPr sz="245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7"/>
          <p:cNvSpPr txBox="1"/>
          <p:nvPr/>
        </p:nvSpPr>
        <p:spPr>
          <a:xfrm>
            <a:off x="10261959" y="4560908"/>
            <a:ext cx="3830954" cy="2335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A green solution</a:t>
            </a:r>
            <a:endParaRPr dirty="0">
              <a:solidFill>
                <a:srgbClr val="06294B"/>
              </a:solidFill>
            </a:endParaRPr>
          </a:p>
          <a:p>
            <a:pPr marL="12700" marR="5080" lvl="0" indent="0" algn="l" rtl="0">
              <a:spcBef>
                <a:spcPts val="50"/>
              </a:spcBef>
              <a:spcAft>
                <a:spcPts val="0"/>
              </a:spcAft>
              <a:buNone/>
            </a:pPr>
            <a:r>
              <a:rPr lang="en-GB" sz="2450" dirty="0">
                <a:solidFill>
                  <a:srgbClr val="06294B"/>
                </a:solidFill>
              </a:rPr>
              <a:t>By r</a:t>
            </a: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educing your use of postal services, paper and transport – you’ll reduce your carbon footprint in</a:t>
            </a:r>
            <a:b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the process.</a:t>
            </a:r>
            <a:endParaRPr sz="245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7"/>
          <p:cNvSpPr txBox="1"/>
          <p:nvPr/>
        </p:nvSpPr>
        <p:spPr>
          <a:xfrm>
            <a:off x="14862553" y="4560908"/>
            <a:ext cx="3830954" cy="2322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Total simplicity</a:t>
            </a:r>
            <a:br>
              <a:rPr lang="en-GB" sz="280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Be integrated and </a:t>
            </a:r>
            <a:b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up and running in days – with support from </a:t>
            </a:r>
            <a:r>
              <a:rPr lang="en-GB" sz="2450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Payreq</a:t>
            </a: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 teams whenever you </a:t>
            </a:r>
            <a:b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need it.</a:t>
            </a:r>
            <a:endParaRPr sz="245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3" name="Google Shape;153;p7"/>
          <p:cNvGrpSpPr/>
          <p:nvPr/>
        </p:nvGrpSpPr>
        <p:grpSpPr>
          <a:xfrm>
            <a:off x="16404387" y="5"/>
            <a:ext cx="3700145" cy="1850318"/>
            <a:chOff x="16404387" y="5"/>
            <a:chExt cx="3700145" cy="1850318"/>
          </a:xfrm>
        </p:grpSpPr>
        <p:sp>
          <p:nvSpPr>
            <p:cNvPr id="154" name="Google Shape;154;p7"/>
            <p:cNvSpPr/>
            <p:nvPr/>
          </p:nvSpPr>
          <p:spPr>
            <a:xfrm>
              <a:off x="17144336" y="1109913"/>
              <a:ext cx="1850389" cy="740410"/>
            </a:xfrm>
            <a:custGeom>
              <a:avLst/>
              <a:gdLst/>
              <a:ahLst/>
              <a:cxnLst/>
              <a:rect l="l" t="t" r="r" b="b"/>
              <a:pathLst>
                <a:path w="1850390" h="740410" extrusionOk="0">
                  <a:moveTo>
                    <a:pt x="1849849" y="0"/>
                  </a:moveTo>
                  <a:lnTo>
                    <a:pt x="0" y="0"/>
                  </a:lnTo>
                  <a:lnTo>
                    <a:pt x="0" y="739946"/>
                  </a:lnTo>
                  <a:lnTo>
                    <a:pt x="1849849" y="739946"/>
                  </a:lnTo>
                  <a:lnTo>
                    <a:pt x="1849849" y="0"/>
                  </a:lnTo>
                  <a:close/>
                </a:path>
              </a:pathLst>
            </a:custGeom>
            <a:solidFill>
              <a:srgbClr val="44EABE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" name="Google Shape;155;p7"/>
            <p:cNvSpPr/>
            <p:nvPr/>
          </p:nvSpPr>
          <p:spPr>
            <a:xfrm>
              <a:off x="16404387" y="5"/>
              <a:ext cx="3700145" cy="1109980"/>
            </a:xfrm>
            <a:custGeom>
              <a:avLst/>
              <a:gdLst/>
              <a:ahLst/>
              <a:cxnLst/>
              <a:rect l="l" t="t" r="r" b="b"/>
              <a:pathLst>
                <a:path w="3700144" h="1109980" extrusionOk="0">
                  <a:moveTo>
                    <a:pt x="3699713" y="0"/>
                  </a:moveTo>
                  <a:lnTo>
                    <a:pt x="0" y="0"/>
                  </a:lnTo>
                  <a:lnTo>
                    <a:pt x="0" y="369570"/>
                  </a:lnTo>
                  <a:lnTo>
                    <a:pt x="2589796" y="369570"/>
                  </a:lnTo>
                  <a:lnTo>
                    <a:pt x="2589796" y="1109980"/>
                  </a:lnTo>
                  <a:lnTo>
                    <a:pt x="3699713" y="1109980"/>
                  </a:lnTo>
                  <a:lnTo>
                    <a:pt x="3699713" y="369570"/>
                  </a:lnTo>
                  <a:lnTo>
                    <a:pt x="3699713" y="0"/>
                  </a:lnTo>
                  <a:close/>
                </a:path>
              </a:pathLst>
            </a:custGeom>
            <a:solidFill>
              <a:srgbClr val="062A4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pic>
        <p:nvPicPr>
          <p:cNvPr id="156" name="Google Shape;156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2707" y="3509517"/>
            <a:ext cx="787400" cy="78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41577" y="3509684"/>
            <a:ext cx="787400" cy="78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252065" y="3509517"/>
            <a:ext cx="787400" cy="78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862553" y="3509517"/>
            <a:ext cx="787400" cy="7874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0" name="Google Shape;160;p7"/>
          <p:cNvGrpSpPr/>
          <p:nvPr/>
        </p:nvGrpSpPr>
        <p:grpSpPr>
          <a:xfrm>
            <a:off x="0" y="10245024"/>
            <a:ext cx="20104418" cy="1080000"/>
            <a:chOff x="0" y="10245024"/>
            <a:chExt cx="20104418" cy="1080000"/>
          </a:xfrm>
        </p:grpSpPr>
        <p:sp>
          <p:nvSpPr>
            <p:cNvPr id="161" name="Google Shape;161;p7"/>
            <p:cNvSpPr/>
            <p:nvPr/>
          </p:nvSpPr>
          <p:spPr>
            <a:xfrm>
              <a:off x="0" y="10261467"/>
              <a:ext cx="20104100" cy="1047115"/>
            </a:xfrm>
            <a:custGeom>
              <a:avLst/>
              <a:gdLst/>
              <a:ahLst/>
              <a:cxnLst/>
              <a:rect l="l" t="t" r="r" b="b"/>
              <a:pathLst>
                <a:path w="20104100" h="1047115" extrusionOk="0">
                  <a:moveTo>
                    <a:pt x="20104099" y="0"/>
                  </a:moveTo>
                  <a:lnTo>
                    <a:pt x="0" y="0"/>
                  </a:lnTo>
                  <a:lnTo>
                    <a:pt x="0" y="1047088"/>
                  </a:lnTo>
                  <a:lnTo>
                    <a:pt x="20104099" y="1047088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E6EAED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" name="Google Shape;162;p7"/>
            <p:cNvSpPr/>
            <p:nvPr/>
          </p:nvSpPr>
          <p:spPr>
            <a:xfrm>
              <a:off x="15566708" y="10245024"/>
              <a:ext cx="4537710" cy="1080000"/>
            </a:xfrm>
            <a:custGeom>
              <a:avLst/>
              <a:gdLst/>
              <a:ahLst/>
              <a:cxnLst/>
              <a:rect l="l" t="t" r="r" b="b"/>
              <a:pathLst>
                <a:path w="4537709" h="1046479" extrusionOk="0">
                  <a:moveTo>
                    <a:pt x="4537380" y="0"/>
                  </a:moveTo>
                  <a:lnTo>
                    <a:pt x="0" y="0"/>
                  </a:lnTo>
                  <a:lnTo>
                    <a:pt x="0" y="453390"/>
                  </a:lnTo>
                  <a:lnTo>
                    <a:pt x="3176168" y="453390"/>
                  </a:lnTo>
                  <a:lnTo>
                    <a:pt x="3176168" y="1046480"/>
                  </a:lnTo>
                  <a:lnTo>
                    <a:pt x="4537380" y="1046480"/>
                  </a:lnTo>
                  <a:lnTo>
                    <a:pt x="4537380" y="453390"/>
                  </a:lnTo>
                  <a:lnTo>
                    <a:pt x="4537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163" name="Google Shape;163;p7"/>
          <p:cNvSpPr txBox="1">
            <a:spLocks noGrp="1"/>
          </p:cNvSpPr>
          <p:nvPr>
            <p:ph type="dt" idx="10"/>
          </p:nvPr>
        </p:nvSpPr>
        <p:spPr>
          <a:xfrm>
            <a:off x="1060450" y="10602946"/>
            <a:ext cx="3133725" cy="243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203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Payreq partners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8"/>
          <p:cNvSpPr txBox="1">
            <a:spLocks noGrp="1"/>
          </p:cNvSpPr>
          <p:nvPr>
            <p:ph type="title"/>
          </p:nvPr>
        </p:nvSpPr>
        <p:spPr>
          <a:xfrm>
            <a:off x="1047580" y="876712"/>
            <a:ext cx="8718550" cy="809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975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Payreq</a:t>
            </a:r>
            <a:r>
              <a:rPr lang="en-GB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 can…</a:t>
            </a:r>
            <a:endParaRPr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8"/>
          <p:cNvSpPr txBox="1"/>
          <p:nvPr/>
        </p:nvSpPr>
        <p:spPr>
          <a:xfrm>
            <a:off x="1034388" y="4560908"/>
            <a:ext cx="4902862" cy="15683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Operate at great scale</a:t>
            </a:r>
            <a:br>
              <a:rPr lang="en-GB" sz="280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– facilitating the automated transit of personalised information to tens of thousands of recipients.</a:t>
            </a:r>
            <a:endParaRPr sz="245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8"/>
          <p:cNvSpPr txBox="1"/>
          <p:nvPr/>
        </p:nvSpPr>
        <p:spPr>
          <a:xfrm>
            <a:off x="7385579" y="4560908"/>
            <a:ext cx="5332939" cy="1622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Guarantee the identity of platform users</a:t>
            </a:r>
            <a:br>
              <a:rPr lang="en-GB" sz="280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– and the provenance of information shared with you.</a:t>
            </a:r>
            <a:endParaRPr sz="245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8"/>
          <p:cNvSpPr txBox="1"/>
          <p:nvPr/>
        </p:nvSpPr>
        <p:spPr>
          <a:xfrm>
            <a:off x="13736772" y="4560908"/>
            <a:ext cx="5332939" cy="1622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Guard information in its secure ecosystems and servers </a:t>
            </a:r>
            <a:br>
              <a:rPr lang="en-GB" sz="280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– greatly reducing the risk of data breaches.</a:t>
            </a:r>
            <a:endParaRPr sz="245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2" name="Google Shape;172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6112" y="3482740"/>
            <a:ext cx="787400" cy="78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20578" y="3437476"/>
            <a:ext cx="787399" cy="7873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4" name="Google Shape;174;p8"/>
          <p:cNvGrpSpPr/>
          <p:nvPr/>
        </p:nvGrpSpPr>
        <p:grpSpPr>
          <a:xfrm>
            <a:off x="0" y="10229350"/>
            <a:ext cx="20104418" cy="1080000"/>
            <a:chOff x="0" y="10245024"/>
            <a:chExt cx="20104418" cy="1080000"/>
          </a:xfrm>
        </p:grpSpPr>
        <p:sp>
          <p:nvSpPr>
            <p:cNvPr id="175" name="Google Shape;175;p8"/>
            <p:cNvSpPr/>
            <p:nvPr/>
          </p:nvSpPr>
          <p:spPr>
            <a:xfrm>
              <a:off x="0" y="10261467"/>
              <a:ext cx="20104100" cy="1047115"/>
            </a:xfrm>
            <a:custGeom>
              <a:avLst/>
              <a:gdLst/>
              <a:ahLst/>
              <a:cxnLst/>
              <a:rect l="l" t="t" r="r" b="b"/>
              <a:pathLst>
                <a:path w="20104100" h="1047115" extrusionOk="0">
                  <a:moveTo>
                    <a:pt x="20104099" y="0"/>
                  </a:moveTo>
                  <a:lnTo>
                    <a:pt x="0" y="0"/>
                  </a:lnTo>
                  <a:lnTo>
                    <a:pt x="0" y="1047088"/>
                  </a:lnTo>
                  <a:lnTo>
                    <a:pt x="20104099" y="1047088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E6EAED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" name="Google Shape;176;p8"/>
            <p:cNvSpPr/>
            <p:nvPr/>
          </p:nvSpPr>
          <p:spPr>
            <a:xfrm>
              <a:off x="15566708" y="10245024"/>
              <a:ext cx="4537710" cy="1080000"/>
            </a:xfrm>
            <a:custGeom>
              <a:avLst/>
              <a:gdLst/>
              <a:ahLst/>
              <a:cxnLst/>
              <a:rect l="l" t="t" r="r" b="b"/>
              <a:pathLst>
                <a:path w="4537709" h="1046479" extrusionOk="0">
                  <a:moveTo>
                    <a:pt x="4537380" y="0"/>
                  </a:moveTo>
                  <a:lnTo>
                    <a:pt x="0" y="0"/>
                  </a:lnTo>
                  <a:lnTo>
                    <a:pt x="0" y="453390"/>
                  </a:lnTo>
                  <a:lnTo>
                    <a:pt x="3176168" y="453390"/>
                  </a:lnTo>
                  <a:lnTo>
                    <a:pt x="3176168" y="1046480"/>
                  </a:lnTo>
                  <a:lnTo>
                    <a:pt x="4537380" y="1046480"/>
                  </a:lnTo>
                  <a:lnTo>
                    <a:pt x="4537380" y="453390"/>
                  </a:lnTo>
                  <a:lnTo>
                    <a:pt x="4537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pic>
        <p:nvPicPr>
          <p:cNvPr id="177" name="Google Shape;177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718390" y="3482740"/>
            <a:ext cx="787401" cy="787401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8"/>
          <p:cNvSpPr txBox="1">
            <a:spLocks noGrp="1"/>
          </p:cNvSpPr>
          <p:nvPr>
            <p:ph type="dt" idx="10"/>
          </p:nvPr>
        </p:nvSpPr>
        <p:spPr>
          <a:xfrm>
            <a:off x="1060450" y="10602946"/>
            <a:ext cx="3133725" cy="243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203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Payreq partners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9" name="Google Shape;179;p8"/>
          <p:cNvGrpSpPr/>
          <p:nvPr/>
        </p:nvGrpSpPr>
        <p:grpSpPr>
          <a:xfrm>
            <a:off x="16404387" y="5"/>
            <a:ext cx="3700145" cy="1850318"/>
            <a:chOff x="16404387" y="5"/>
            <a:chExt cx="3700145" cy="1850318"/>
          </a:xfrm>
        </p:grpSpPr>
        <p:sp>
          <p:nvSpPr>
            <p:cNvPr id="180" name="Google Shape;180;p8"/>
            <p:cNvSpPr/>
            <p:nvPr/>
          </p:nvSpPr>
          <p:spPr>
            <a:xfrm>
              <a:off x="17144336" y="1109913"/>
              <a:ext cx="1850389" cy="740410"/>
            </a:xfrm>
            <a:custGeom>
              <a:avLst/>
              <a:gdLst/>
              <a:ahLst/>
              <a:cxnLst/>
              <a:rect l="l" t="t" r="r" b="b"/>
              <a:pathLst>
                <a:path w="1850390" h="740410" extrusionOk="0">
                  <a:moveTo>
                    <a:pt x="1849849" y="0"/>
                  </a:moveTo>
                  <a:lnTo>
                    <a:pt x="0" y="0"/>
                  </a:lnTo>
                  <a:lnTo>
                    <a:pt x="0" y="739946"/>
                  </a:lnTo>
                  <a:lnTo>
                    <a:pt x="1849849" y="739946"/>
                  </a:lnTo>
                  <a:lnTo>
                    <a:pt x="1849849" y="0"/>
                  </a:lnTo>
                  <a:close/>
                </a:path>
              </a:pathLst>
            </a:custGeom>
            <a:solidFill>
              <a:srgbClr val="44EABE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" name="Google Shape;181;p8"/>
            <p:cNvSpPr/>
            <p:nvPr/>
          </p:nvSpPr>
          <p:spPr>
            <a:xfrm>
              <a:off x="16404387" y="5"/>
              <a:ext cx="3700145" cy="1109980"/>
            </a:xfrm>
            <a:custGeom>
              <a:avLst/>
              <a:gdLst/>
              <a:ahLst/>
              <a:cxnLst/>
              <a:rect l="l" t="t" r="r" b="b"/>
              <a:pathLst>
                <a:path w="3700144" h="1109980" extrusionOk="0">
                  <a:moveTo>
                    <a:pt x="3699713" y="0"/>
                  </a:moveTo>
                  <a:lnTo>
                    <a:pt x="0" y="0"/>
                  </a:lnTo>
                  <a:lnTo>
                    <a:pt x="0" y="369570"/>
                  </a:lnTo>
                  <a:lnTo>
                    <a:pt x="2589796" y="369570"/>
                  </a:lnTo>
                  <a:lnTo>
                    <a:pt x="2589796" y="1109980"/>
                  </a:lnTo>
                  <a:lnTo>
                    <a:pt x="3699713" y="1109980"/>
                  </a:lnTo>
                  <a:lnTo>
                    <a:pt x="3699713" y="369570"/>
                  </a:lnTo>
                  <a:lnTo>
                    <a:pt x="3699713" y="0"/>
                  </a:lnTo>
                  <a:close/>
                </a:path>
              </a:pathLst>
            </a:custGeom>
            <a:solidFill>
              <a:srgbClr val="062A4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9"/>
          <p:cNvSpPr txBox="1">
            <a:spLocks noGrp="1"/>
          </p:cNvSpPr>
          <p:nvPr>
            <p:ph type="title"/>
          </p:nvPr>
        </p:nvSpPr>
        <p:spPr>
          <a:xfrm>
            <a:off x="1047580" y="876712"/>
            <a:ext cx="8718550" cy="809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975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Onboarding </a:t>
            </a:r>
            <a:endParaRPr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9"/>
          <p:cNvSpPr txBox="1"/>
          <p:nvPr/>
        </p:nvSpPr>
        <p:spPr>
          <a:xfrm>
            <a:off x="2727721" y="4560908"/>
            <a:ext cx="6433212" cy="2322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Step 1: Onboarding</a:t>
            </a:r>
            <a:br>
              <a:rPr lang="en-GB" sz="280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450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Payreq’s</a:t>
            </a: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 support team is here to help you through every step of your integration. It usually takes no more than a couple of weeks. There will be an approval process throughout then sign-off on what’s been configured. </a:t>
            </a:r>
            <a:endParaRPr sz="245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9" name="Google Shape;189;p9"/>
          <p:cNvGrpSpPr/>
          <p:nvPr/>
        </p:nvGrpSpPr>
        <p:grpSpPr>
          <a:xfrm>
            <a:off x="0" y="10229350"/>
            <a:ext cx="20104418" cy="1080000"/>
            <a:chOff x="0" y="10245024"/>
            <a:chExt cx="20104418" cy="1080000"/>
          </a:xfrm>
        </p:grpSpPr>
        <p:sp>
          <p:nvSpPr>
            <p:cNvPr id="190" name="Google Shape;190;p9"/>
            <p:cNvSpPr/>
            <p:nvPr/>
          </p:nvSpPr>
          <p:spPr>
            <a:xfrm>
              <a:off x="0" y="10261467"/>
              <a:ext cx="20104100" cy="1047115"/>
            </a:xfrm>
            <a:custGeom>
              <a:avLst/>
              <a:gdLst/>
              <a:ahLst/>
              <a:cxnLst/>
              <a:rect l="l" t="t" r="r" b="b"/>
              <a:pathLst>
                <a:path w="20104100" h="1047115" extrusionOk="0">
                  <a:moveTo>
                    <a:pt x="20104099" y="0"/>
                  </a:moveTo>
                  <a:lnTo>
                    <a:pt x="0" y="0"/>
                  </a:lnTo>
                  <a:lnTo>
                    <a:pt x="0" y="1047088"/>
                  </a:lnTo>
                  <a:lnTo>
                    <a:pt x="20104099" y="1047088"/>
                  </a:lnTo>
                  <a:lnTo>
                    <a:pt x="20104099" y="0"/>
                  </a:lnTo>
                  <a:close/>
                </a:path>
              </a:pathLst>
            </a:custGeom>
            <a:solidFill>
              <a:srgbClr val="E6EAED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" name="Google Shape;191;p9"/>
            <p:cNvSpPr/>
            <p:nvPr/>
          </p:nvSpPr>
          <p:spPr>
            <a:xfrm>
              <a:off x="15566708" y="10245024"/>
              <a:ext cx="4537710" cy="1080000"/>
            </a:xfrm>
            <a:custGeom>
              <a:avLst/>
              <a:gdLst/>
              <a:ahLst/>
              <a:cxnLst/>
              <a:rect l="l" t="t" r="r" b="b"/>
              <a:pathLst>
                <a:path w="4537709" h="1046479" extrusionOk="0">
                  <a:moveTo>
                    <a:pt x="4537380" y="0"/>
                  </a:moveTo>
                  <a:lnTo>
                    <a:pt x="0" y="0"/>
                  </a:lnTo>
                  <a:lnTo>
                    <a:pt x="0" y="453390"/>
                  </a:lnTo>
                  <a:lnTo>
                    <a:pt x="3176168" y="453390"/>
                  </a:lnTo>
                  <a:lnTo>
                    <a:pt x="3176168" y="1046480"/>
                  </a:lnTo>
                  <a:lnTo>
                    <a:pt x="4537380" y="1046480"/>
                  </a:lnTo>
                  <a:lnTo>
                    <a:pt x="4537380" y="453390"/>
                  </a:lnTo>
                  <a:lnTo>
                    <a:pt x="4537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192" name="Google Shape;192;p9"/>
          <p:cNvSpPr txBox="1">
            <a:spLocks noGrp="1"/>
          </p:cNvSpPr>
          <p:nvPr>
            <p:ph type="dt" idx="10"/>
          </p:nvPr>
        </p:nvSpPr>
        <p:spPr>
          <a:xfrm>
            <a:off x="1060450" y="10602946"/>
            <a:ext cx="3133725" cy="243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203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Payreq partners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3" name="Google Shape;193;p9"/>
          <p:cNvGrpSpPr/>
          <p:nvPr/>
        </p:nvGrpSpPr>
        <p:grpSpPr>
          <a:xfrm>
            <a:off x="16404387" y="5"/>
            <a:ext cx="3700145" cy="1850318"/>
            <a:chOff x="16404387" y="5"/>
            <a:chExt cx="3700145" cy="1850318"/>
          </a:xfrm>
        </p:grpSpPr>
        <p:sp>
          <p:nvSpPr>
            <p:cNvPr id="194" name="Google Shape;194;p9"/>
            <p:cNvSpPr/>
            <p:nvPr/>
          </p:nvSpPr>
          <p:spPr>
            <a:xfrm>
              <a:off x="17144336" y="1109913"/>
              <a:ext cx="1850389" cy="740410"/>
            </a:xfrm>
            <a:custGeom>
              <a:avLst/>
              <a:gdLst/>
              <a:ahLst/>
              <a:cxnLst/>
              <a:rect l="l" t="t" r="r" b="b"/>
              <a:pathLst>
                <a:path w="1850390" h="740410" extrusionOk="0">
                  <a:moveTo>
                    <a:pt x="1849849" y="0"/>
                  </a:moveTo>
                  <a:lnTo>
                    <a:pt x="0" y="0"/>
                  </a:lnTo>
                  <a:lnTo>
                    <a:pt x="0" y="739946"/>
                  </a:lnTo>
                  <a:lnTo>
                    <a:pt x="1849849" y="739946"/>
                  </a:lnTo>
                  <a:lnTo>
                    <a:pt x="1849849" y="0"/>
                  </a:lnTo>
                  <a:close/>
                </a:path>
              </a:pathLst>
            </a:custGeom>
            <a:solidFill>
              <a:srgbClr val="44EABE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" name="Google Shape;195;p9"/>
            <p:cNvSpPr/>
            <p:nvPr/>
          </p:nvSpPr>
          <p:spPr>
            <a:xfrm>
              <a:off x="16404387" y="5"/>
              <a:ext cx="3700145" cy="1109980"/>
            </a:xfrm>
            <a:custGeom>
              <a:avLst/>
              <a:gdLst/>
              <a:ahLst/>
              <a:cxnLst/>
              <a:rect l="l" t="t" r="r" b="b"/>
              <a:pathLst>
                <a:path w="3700144" h="1109980" extrusionOk="0">
                  <a:moveTo>
                    <a:pt x="3699713" y="0"/>
                  </a:moveTo>
                  <a:lnTo>
                    <a:pt x="0" y="0"/>
                  </a:lnTo>
                  <a:lnTo>
                    <a:pt x="0" y="369570"/>
                  </a:lnTo>
                  <a:lnTo>
                    <a:pt x="2589796" y="369570"/>
                  </a:lnTo>
                  <a:lnTo>
                    <a:pt x="2589796" y="1109980"/>
                  </a:lnTo>
                  <a:lnTo>
                    <a:pt x="3699713" y="1109980"/>
                  </a:lnTo>
                  <a:lnTo>
                    <a:pt x="3699713" y="369570"/>
                  </a:lnTo>
                  <a:lnTo>
                    <a:pt x="3699713" y="0"/>
                  </a:lnTo>
                  <a:close/>
                </a:path>
              </a:pathLst>
            </a:custGeom>
            <a:solidFill>
              <a:srgbClr val="062A4B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8" name="Google Shape;302;g28281a0ec40_0_82">
            <a:extLst>
              <a:ext uri="{FF2B5EF4-FFF2-40B4-BE49-F238E27FC236}">
                <a16:creationId xmlns:a16="http://schemas.microsoft.com/office/drawing/2014/main" id="{8C31D531-2195-8CCF-95CA-4D8888A72752}"/>
              </a:ext>
            </a:extLst>
          </p:cNvPr>
          <p:cNvSpPr txBox="1">
            <a:spLocks/>
          </p:cNvSpPr>
          <p:nvPr/>
        </p:nvSpPr>
        <p:spPr>
          <a:xfrm>
            <a:off x="1060449" y="4574675"/>
            <a:ext cx="1080000" cy="1080000"/>
          </a:xfrm>
          <a:prstGeom prst="rect">
            <a:avLst/>
          </a:prstGeom>
          <a:solidFill>
            <a:srgbClr val="A1F5D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950" b="1" i="0" u="none" strike="noStrike" cap="none">
                <a:solidFill>
                  <a:srgbClr val="062A4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marR="5080" algn="ctr">
              <a:lnSpc>
                <a:spcPct val="117755"/>
              </a:lnSpc>
            </a:pPr>
            <a:r>
              <a:rPr lang="en-GB" dirty="0">
                <a:solidFill>
                  <a:srgbClr val="06294B"/>
                </a:solidFill>
              </a:rPr>
              <a:t>01</a:t>
            </a:r>
          </a:p>
        </p:txBody>
      </p:sp>
      <p:sp>
        <p:nvSpPr>
          <p:cNvPr id="9" name="Google Shape;302;g28281a0ec40_0_82">
            <a:extLst>
              <a:ext uri="{FF2B5EF4-FFF2-40B4-BE49-F238E27FC236}">
                <a16:creationId xmlns:a16="http://schemas.microsoft.com/office/drawing/2014/main" id="{27A95E99-95B5-E30F-45AA-64409CE5298B}"/>
              </a:ext>
            </a:extLst>
          </p:cNvPr>
          <p:cNvSpPr txBox="1">
            <a:spLocks/>
          </p:cNvSpPr>
          <p:nvPr/>
        </p:nvSpPr>
        <p:spPr>
          <a:xfrm>
            <a:off x="10261959" y="4574675"/>
            <a:ext cx="1080000" cy="1080000"/>
          </a:xfrm>
          <a:prstGeom prst="rect">
            <a:avLst/>
          </a:prstGeom>
          <a:solidFill>
            <a:srgbClr val="A1F5D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950" b="1" i="0" u="none" strike="noStrike" cap="none">
                <a:solidFill>
                  <a:srgbClr val="062A4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marR="5080" algn="ctr">
              <a:lnSpc>
                <a:spcPct val="117755"/>
              </a:lnSpc>
            </a:pPr>
            <a:r>
              <a:rPr lang="en-GB" dirty="0">
                <a:solidFill>
                  <a:srgbClr val="06294B"/>
                </a:solidFill>
              </a:rPr>
              <a:t>02</a:t>
            </a:r>
          </a:p>
        </p:txBody>
      </p:sp>
      <p:sp>
        <p:nvSpPr>
          <p:cNvPr id="12" name="Google Shape;188;p9">
            <a:extLst>
              <a:ext uri="{FF2B5EF4-FFF2-40B4-BE49-F238E27FC236}">
                <a16:creationId xmlns:a16="http://schemas.microsoft.com/office/drawing/2014/main" id="{7493FD35-2DDB-97EE-F87A-882E3DCEC4D5}"/>
              </a:ext>
            </a:extLst>
          </p:cNvPr>
          <p:cNvSpPr txBox="1"/>
          <p:nvPr/>
        </p:nvSpPr>
        <p:spPr>
          <a:xfrm>
            <a:off x="11955292" y="4560908"/>
            <a:ext cx="6671375" cy="2699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" rIns="0" bIns="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Step 2: Setup</a:t>
            </a:r>
            <a:br>
              <a:rPr lang="en-GB" sz="280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This step is much easier than you might imagine. You simply need to provide a list (preferably in a CSV format) of all your customers that have signed up for digital sharing via </a:t>
            </a:r>
            <a:r>
              <a:rPr lang="en-GB" sz="2450" dirty="0" err="1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Payreq</a:t>
            </a: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. They will then be </a:t>
            </a:r>
            <a:b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450" dirty="0">
                <a:solidFill>
                  <a:srgbClr val="06294B"/>
                </a:solidFill>
                <a:latin typeface="Arial"/>
                <a:ea typeface="Arial"/>
                <a:cs typeface="Arial"/>
                <a:sym typeface="Arial"/>
              </a:rPr>
              <a:t>smoothly onboarded.</a:t>
            </a:r>
            <a:endParaRPr sz="2450" dirty="0">
              <a:solidFill>
                <a:srgbClr val="06294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823</Words>
  <Application>Microsoft Macintosh PowerPoint</Application>
  <PresentationFormat>Custom</PresentationFormat>
  <Paragraphs>87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Payreq makes interacting  and transacting with customers and employees easy</vt:lpstr>
      <vt:lpstr>3 ways Payreq can help you</vt:lpstr>
      <vt:lpstr>01.  Sharing important information </vt:lpstr>
      <vt:lpstr>02.  Managing billing &amp; payments</vt:lpstr>
      <vt:lpstr>03.  Simplifying payroll</vt:lpstr>
      <vt:lpstr>Payreq offers… </vt:lpstr>
      <vt:lpstr>Payreq can…</vt:lpstr>
      <vt:lpstr>Onboarding </vt:lpstr>
      <vt:lpstr>7 steps to digital sharing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Payreq</dc:title>
  <cp:lastModifiedBy>Matt Roundell</cp:lastModifiedBy>
  <cp:revision>10</cp:revision>
  <dcterms:created xsi:type="dcterms:W3CDTF">2023-03-06T17:26:40Z</dcterms:created>
  <dcterms:modified xsi:type="dcterms:W3CDTF">2023-10-16T14:11:34Z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2023-03-06T00:00:00Z</vt:filetime>
  </property>
  <property fmtid="{D5CDD505-2E9C-101B-9397-08002B2CF9AE}" pid="3" name="Creator">
    <vt:lpwstr>Adobe InDesign 18.1 (Macintosh)</vt:lpwstr>
  </property>
  <property fmtid="{D5CDD505-2E9C-101B-9397-08002B2CF9AE}" pid="4" name="LastSaved">
    <vt:filetime>2023-03-06T00:00:00Z</vt:filetime>
  </property>
  <property fmtid="{D5CDD505-2E9C-101B-9397-08002B2CF9AE}" pid="5" name="Producer">
    <vt:lpwstr>Adobe PDF Library 17.0</vt:lpwstr>
  </property>
</Properties>
</file>